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4660"/>
  </p:normalViewPr>
  <p:slideViewPr>
    <p:cSldViewPr>
      <p:cViewPr varScale="1">
        <p:scale>
          <a:sx n="69" d="100"/>
          <a:sy n="69" d="100"/>
        </p:scale>
        <p:origin x="58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0476" cy="68564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34777" y="161544"/>
            <a:ext cx="1401952" cy="52285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149" y="6155791"/>
            <a:ext cx="533400" cy="5334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65890" y="6508343"/>
            <a:ext cx="941908" cy="1562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6184" y="204401"/>
            <a:ext cx="1692337" cy="4240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3273" y="251917"/>
            <a:ext cx="1774825" cy="44315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6479" y="6300927"/>
            <a:ext cx="379895" cy="3798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2957" y="186944"/>
            <a:ext cx="7973695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3276" y="1195282"/>
            <a:ext cx="9571990" cy="4457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ln.co.id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ln.co.id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n.co.id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n.co.id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n.co.id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hyperlink" Target="http://www.pln.co.id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n.co.id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n.co.id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n.co.id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n.co.id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n.co.id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9.png"/><Relationship Id="rId4" Type="http://schemas.openxmlformats.org/officeDocument/2006/relationships/hyperlink" Target="http://www.pln.co.id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n.co.id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n.co.id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hyperlink" Target="http://www.pln.co.id/" TargetMode="Externa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n.co.id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4777" y="161544"/>
              <a:ext cx="1401952" cy="5228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795" y="274370"/>
              <a:ext cx="1461643" cy="3009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150" y="6155791"/>
              <a:ext cx="533400" cy="533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65891" y="6508343"/>
              <a:ext cx="941908" cy="1562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0628" y="1937131"/>
            <a:ext cx="577723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155" dirty="0">
                <a:solidFill>
                  <a:srgbClr val="FFFFFF"/>
                </a:solidFill>
                <a:latin typeface="Trebuchet MS"/>
                <a:cs typeface="Trebuchet MS"/>
              </a:rPr>
              <a:t>Paparan</a:t>
            </a:r>
            <a:r>
              <a:rPr sz="32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Trebuchet MS"/>
                <a:cs typeface="Trebuchet MS"/>
              </a:rPr>
              <a:t>FGD</a:t>
            </a:r>
            <a:r>
              <a:rPr sz="32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210" dirty="0">
                <a:solidFill>
                  <a:srgbClr val="FFFFFF"/>
                </a:solidFill>
                <a:latin typeface="Trebuchet MS"/>
                <a:cs typeface="Trebuchet MS"/>
              </a:rPr>
              <a:t>terkait</a:t>
            </a:r>
            <a:r>
              <a:rPr sz="3200" spc="-3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130" dirty="0">
                <a:solidFill>
                  <a:srgbClr val="FFFFFF"/>
                </a:solidFill>
                <a:latin typeface="Trebuchet MS"/>
                <a:cs typeface="Trebuchet MS"/>
              </a:rPr>
              <a:t>Kelengkapan </a:t>
            </a:r>
            <a:r>
              <a:rPr sz="3200" spc="-90" dirty="0">
                <a:solidFill>
                  <a:srgbClr val="FFFFFF"/>
                </a:solidFill>
                <a:latin typeface="Trebuchet MS"/>
                <a:cs typeface="Trebuchet MS"/>
              </a:rPr>
              <a:t>Data</a:t>
            </a:r>
            <a:r>
              <a:rPr sz="32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Trebuchet MS"/>
                <a:cs typeface="Trebuchet MS"/>
              </a:rPr>
              <a:t>Pelanggan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628" y="3758096"/>
            <a:ext cx="4697172" cy="89255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en-US" sz="1600" spc="-90" dirty="0" err="1">
                <a:solidFill>
                  <a:srgbClr val="FFFFFF"/>
                </a:solidFill>
                <a:latin typeface="Trebuchet MS"/>
                <a:cs typeface="Trebuchet MS"/>
              </a:rPr>
              <a:t>Mataram</a:t>
            </a:r>
            <a:r>
              <a:rPr sz="1600" spc="-9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6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600" spc="-130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r>
              <a:rPr sz="16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rebuchet MS"/>
                <a:cs typeface="Trebuchet MS"/>
              </a:rPr>
              <a:t>November</a:t>
            </a:r>
            <a:r>
              <a:rPr sz="16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2025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lang="en-US" sz="1700" b="1" spc="-55" dirty="0">
                <a:solidFill>
                  <a:srgbClr val="FFFFFF"/>
                </a:solidFill>
                <a:latin typeface="Trebuchet MS"/>
                <a:cs typeface="Trebuchet MS"/>
              </a:rPr>
              <a:t>Niaga &amp; </a:t>
            </a:r>
            <a:r>
              <a:rPr lang="en-US" sz="1700" b="1" spc="-55" dirty="0" err="1">
                <a:solidFill>
                  <a:srgbClr val="FFFFFF"/>
                </a:solidFill>
                <a:latin typeface="Trebuchet MS"/>
                <a:cs typeface="Trebuchet MS"/>
              </a:rPr>
              <a:t>Manajemen</a:t>
            </a:r>
            <a:r>
              <a:rPr lang="en-US" sz="17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700" b="1" spc="-55" dirty="0" err="1">
                <a:solidFill>
                  <a:srgbClr val="FFFFFF"/>
                </a:solidFill>
                <a:latin typeface="Trebuchet MS"/>
                <a:cs typeface="Trebuchet MS"/>
              </a:rPr>
              <a:t>Pelanggan</a:t>
            </a:r>
            <a:endParaRPr lang="en-US" sz="1700" b="1" spc="-55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lang="en-US" sz="1700" spc="-55" dirty="0" err="1">
                <a:solidFill>
                  <a:srgbClr val="FFFFFF"/>
                </a:solidFill>
                <a:latin typeface="Trebuchet MS"/>
                <a:cs typeface="Trebuchet MS"/>
              </a:rPr>
              <a:t>Subbidang</a:t>
            </a:r>
            <a:r>
              <a:rPr lang="en-US" sz="17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700" spc="-55" dirty="0" err="1">
                <a:solidFill>
                  <a:srgbClr val="FFFFFF"/>
                </a:solidFill>
                <a:latin typeface="Trebuchet MS"/>
                <a:cs typeface="Trebuchet MS"/>
              </a:rPr>
              <a:t>Pelayanan</a:t>
            </a:r>
            <a:r>
              <a:rPr lang="en-US" sz="17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1700" spc="-55" dirty="0" err="1">
                <a:solidFill>
                  <a:srgbClr val="FFFFFF"/>
                </a:solidFill>
                <a:latin typeface="Trebuchet MS"/>
                <a:cs typeface="Trebuchet MS"/>
              </a:rPr>
              <a:t>Pelanggan</a:t>
            </a:r>
            <a:endParaRPr sz="1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49508" y="6399682"/>
            <a:ext cx="11791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2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0121" y="1107694"/>
            <a:ext cx="11450320" cy="36525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5080" lvl="1" indent="-229235">
              <a:lnSpc>
                <a:spcPts val="1939"/>
              </a:lnSpc>
              <a:spcBef>
                <a:spcPts val="345"/>
              </a:spcBef>
              <a:buAutoNum type="arabicPeriod"/>
              <a:tabLst>
                <a:tab pos="241300" algn="l"/>
              </a:tabLst>
            </a:pPr>
            <a:r>
              <a:rPr dirty="0">
                <a:latin typeface="Arial MT"/>
                <a:cs typeface="Arial MT"/>
              </a:rPr>
              <a:t>Peraturan</a:t>
            </a:r>
            <a:r>
              <a:rPr spc="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Menteri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ESDM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No.</a:t>
            </a:r>
            <a:r>
              <a:rPr spc="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Tahun</a:t>
            </a:r>
            <a:r>
              <a:rPr spc="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2024</a:t>
            </a:r>
            <a:r>
              <a:rPr spc="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tanggal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31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Januari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2024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tentang</a:t>
            </a:r>
            <a:r>
              <a:rPr spc="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Pemberian</a:t>
            </a:r>
            <a:r>
              <a:rPr spc="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Subsidi</a:t>
            </a:r>
            <a:r>
              <a:rPr spc="3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Tarif</a:t>
            </a:r>
            <a:r>
              <a:rPr spc="3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Tenaga </a:t>
            </a:r>
            <a:r>
              <a:rPr dirty="0">
                <a:latin typeface="Arial MT"/>
                <a:cs typeface="Arial MT"/>
              </a:rPr>
              <a:t>Listrik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untuk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Rumah</a:t>
            </a:r>
            <a:r>
              <a:rPr spc="-6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Tangga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Konsumen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PT</a:t>
            </a:r>
            <a:r>
              <a:rPr spc="-7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Perusahaan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Listrik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Negara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(Persero)</a:t>
            </a:r>
            <a:endParaRPr dirty="0">
              <a:latin typeface="Arial MT"/>
              <a:cs typeface="Arial MT"/>
            </a:endParaRPr>
          </a:p>
          <a:p>
            <a:pPr marL="241300" lvl="1" indent="-228600">
              <a:spcBef>
                <a:spcPts val="760"/>
              </a:spcBef>
              <a:buAutoNum type="arabicPeriod"/>
              <a:tabLst>
                <a:tab pos="241300" algn="l"/>
              </a:tabLst>
            </a:pPr>
            <a:r>
              <a:rPr dirty="0">
                <a:latin typeface="Arial MT"/>
                <a:cs typeface="Arial MT"/>
              </a:rPr>
              <a:t>Instruksi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Presiden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No.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4</a:t>
            </a:r>
            <a:r>
              <a:rPr spc="-65" dirty="0">
                <a:latin typeface="Arial MT"/>
                <a:cs typeface="Arial MT"/>
              </a:rPr>
              <a:t> </a:t>
            </a:r>
            <a:r>
              <a:rPr spc="-30" dirty="0">
                <a:latin typeface="Arial MT"/>
                <a:cs typeface="Arial MT"/>
              </a:rPr>
              <a:t>Tahun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2025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tanggal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5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Februari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2025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tentang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Data</a:t>
            </a:r>
            <a:r>
              <a:rPr spc="-7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Tunggal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Sosial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Ekonomi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Nasional</a:t>
            </a:r>
            <a:endParaRPr dirty="0">
              <a:latin typeface="Arial MT"/>
              <a:cs typeface="Arial MT"/>
            </a:endParaRPr>
          </a:p>
          <a:p>
            <a:pPr marL="241300" marR="5080" lvl="1" indent="-229235">
              <a:lnSpc>
                <a:spcPts val="1939"/>
              </a:lnSpc>
              <a:spcBef>
                <a:spcPts val="1040"/>
              </a:spcBef>
              <a:buAutoNum type="arabicPeriod"/>
              <a:tabLst>
                <a:tab pos="241300" algn="l"/>
              </a:tabLst>
            </a:pPr>
            <a:r>
              <a:rPr dirty="0">
                <a:latin typeface="Arial MT"/>
                <a:cs typeface="Arial MT"/>
              </a:rPr>
              <a:t>Instruksi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Presiden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No.</a:t>
            </a:r>
            <a:r>
              <a:rPr spc="10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8</a:t>
            </a:r>
            <a:r>
              <a:rPr spc="10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Tahun</a:t>
            </a:r>
            <a:r>
              <a:rPr spc="9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2025</a:t>
            </a:r>
            <a:r>
              <a:rPr spc="10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tanggal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27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Maret</a:t>
            </a:r>
            <a:r>
              <a:rPr spc="10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2025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tentang</a:t>
            </a:r>
            <a:r>
              <a:rPr spc="9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Optimalisasi</a:t>
            </a:r>
            <a:r>
              <a:rPr spc="10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Pelaksanaan</a:t>
            </a:r>
            <a:r>
              <a:rPr spc="10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Pengentasan </a:t>
            </a:r>
            <a:r>
              <a:rPr dirty="0">
                <a:latin typeface="Arial MT"/>
                <a:cs typeface="Arial MT"/>
              </a:rPr>
              <a:t>Kemiskinan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dan</a:t>
            </a:r>
            <a:r>
              <a:rPr spc="-7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Penghapusan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Kemiskinan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Ekstrem</a:t>
            </a:r>
            <a:endParaRPr dirty="0">
              <a:latin typeface="Arial MT"/>
              <a:cs typeface="Arial MT"/>
            </a:endParaRPr>
          </a:p>
          <a:p>
            <a:pPr marL="241300" lvl="1" indent="-228600">
              <a:lnSpc>
                <a:spcPts val="2050"/>
              </a:lnSpc>
              <a:spcBef>
                <a:spcPts val="755"/>
              </a:spcBef>
              <a:buAutoNum type="arabicPeriod"/>
              <a:tabLst>
                <a:tab pos="241300" algn="l"/>
                <a:tab pos="923925" algn="l"/>
                <a:tab pos="1861185" algn="l"/>
                <a:tab pos="2580640" algn="l"/>
                <a:tab pos="3097530" algn="l"/>
                <a:tab pos="3830320" algn="l"/>
                <a:tab pos="4257040" algn="l"/>
                <a:tab pos="4838065" algn="l"/>
                <a:tab pos="5926455" algn="l"/>
                <a:tab pos="6554470" algn="l"/>
                <a:tab pos="10296525" algn="l"/>
                <a:tab pos="11181715" algn="l"/>
              </a:tabLst>
            </a:pPr>
            <a:r>
              <a:rPr spc="-10" dirty="0">
                <a:latin typeface="Arial MT"/>
                <a:cs typeface="Arial MT"/>
              </a:rPr>
              <a:t>Surat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Direktur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Retail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25" dirty="0">
                <a:latin typeface="Arial MT"/>
                <a:cs typeface="Arial MT"/>
              </a:rPr>
              <a:t>dan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Niaga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25" dirty="0">
                <a:latin typeface="Arial MT"/>
                <a:cs typeface="Arial MT"/>
              </a:rPr>
              <a:t>PT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25" dirty="0">
                <a:latin typeface="Arial MT"/>
                <a:cs typeface="Arial MT"/>
              </a:rPr>
              <a:t>PLN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(Persero)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25" dirty="0">
                <a:latin typeface="Arial MT"/>
                <a:cs typeface="Arial MT"/>
              </a:rPr>
              <a:t>No.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43721/AGA.03.02/F01060000/2025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10" dirty="0">
                <a:latin typeface="Arial MT"/>
                <a:cs typeface="Arial MT"/>
              </a:rPr>
              <a:t>tanggal</a:t>
            </a:r>
            <a:r>
              <a:rPr dirty="0">
                <a:latin typeface="Arial MT"/>
                <a:cs typeface="Arial MT"/>
              </a:rPr>
              <a:t>	</a:t>
            </a:r>
            <a:r>
              <a:rPr spc="-25" dirty="0">
                <a:latin typeface="Arial MT"/>
                <a:cs typeface="Arial MT"/>
              </a:rPr>
              <a:t>21</a:t>
            </a:r>
            <a:endParaRPr dirty="0">
              <a:latin typeface="Arial MT"/>
              <a:cs typeface="Arial MT"/>
            </a:endParaRPr>
          </a:p>
          <a:p>
            <a:pPr marL="241300" lvl="1">
              <a:lnSpc>
                <a:spcPts val="2050"/>
              </a:lnSpc>
            </a:pPr>
            <a:r>
              <a:rPr dirty="0">
                <a:latin typeface="Arial MT"/>
                <a:cs typeface="Arial MT"/>
              </a:rPr>
              <a:t>Agustus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2025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perihal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Permohonan</a:t>
            </a:r>
            <a:r>
              <a:rPr spc="-10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Arahan</a:t>
            </a:r>
            <a:r>
              <a:rPr spc="-114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Acuan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Kelompok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Desil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untuk</a:t>
            </a:r>
            <a:r>
              <a:rPr spc="-6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Tarif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Rumah</a:t>
            </a:r>
            <a:r>
              <a:rPr spc="-6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Tangga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Subsidi</a:t>
            </a:r>
            <a:endParaRPr dirty="0">
              <a:latin typeface="Arial MT"/>
              <a:cs typeface="Arial MT"/>
            </a:endParaRPr>
          </a:p>
          <a:p>
            <a:pPr marL="241300" marR="6350" indent="-229235" algn="just">
              <a:lnSpc>
                <a:spcPts val="1939"/>
              </a:lnSpc>
              <a:spcBef>
                <a:spcPts val="1030"/>
              </a:spcBef>
              <a:buAutoNum type="arabicPeriod" startAt="5"/>
              <a:tabLst>
                <a:tab pos="241300" algn="l"/>
              </a:tabLst>
            </a:pPr>
            <a:r>
              <a:rPr sz="1800" dirty="0">
                <a:latin typeface="Arial MT"/>
                <a:cs typeface="Arial MT"/>
              </a:rPr>
              <a:t>Surat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Direktorat Jenderal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Ketenagalistrikan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Kementerian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Energi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Sumber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Daya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Mineral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Republik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Indonesia </a:t>
            </a:r>
            <a:r>
              <a:rPr sz="1800" dirty="0">
                <a:latin typeface="Arial MT"/>
                <a:cs typeface="Arial MT"/>
              </a:rPr>
              <a:t>No.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B-</a:t>
            </a:r>
            <a:r>
              <a:rPr sz="1800" dirty="0">
                <a:latin typeface="Arial MT"/>
                <a:cs typeface="Arial MT"/>
              </a:rPr>
              <a:t>2358/TL.04/DJL.3/2025</a:t>
            </a:r>
            <a:r>
              <a:rPr sz="1800" spc="3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tanggal</a:t>
            </a:r>
            <a:r>
              <a:rPr sz="1800" spc="3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9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Oktober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2025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perihal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Layanan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Sambungan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Baru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dan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Perubahan </a:t>
            </a:r>
            <a:r>
              <a:rPr sz="1800" dirty="0">
                <a:latin typeface="Arial MT"/>
                <a:cs typeface="Arial MT"/>
              </a:rPr>
              <a:t>Daya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Pelanggan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Rumah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Tangga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Golongan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Penerima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Subsidi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Listrik</a:t>
            </a:r>
            <a:endParaRPr sz="1800" dirty="0">
              <a:latin typeface="Arial MT"/>
              <a:cs typeface="Arial MT"/>
            </a:endParaRPr>
          </a:p>
          <a:p>
            <a:pPr marL="240665" indent="-227965" algn="just">
              <a:lnSpc>
                <a:spcPts val="2055"/>
              </a:lnSpc>
              <a:spcBef>
                <a:spcPts val="775"/>
              </a:spcBef>
              <a:buAutoNum type="arabicPeriod" startAt="5"/>
              <a:tabLst>
                <a:tab pos="240665" algn="l"/>
              </a:tabLst>
            </a:pPr>
            <a:r>
              <a:rPr sz="1800" dirty="0">
                <a:latin typeface="Arial MT"/>
                <a:cs typeface="Arial MT"/>
              </a:rPr>
              <a:t>Surat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Direktorat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Jenderal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Ketenagalistrikan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Kementerian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Energi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Sumber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Daya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Mineral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Republik</a:t>
            </a:r>
            <a:r>
              <a:rPr sz="1800" spc="-10" dirty="0">
                <a:latin typeface="Arial MT"/>
                <a:cs typeface="Arial MT"/>
              </a:rPr>
              <a:t> Indonesia</a:t>
            </a:r>
            <a:endParaRPr sz="1800" dirty="0">
              <a:latin typeface="Arial MT"/>
              <a:cs typeface="Arial MT"/>
            </a:endParaRPr>
          </a:p>
          <a:p>
            <a:pPr marL="241300" algn="just">
              <a:lnSpc>
                <a:spcPts val="2055"/>
              </a:lnSpc>
            </a:pPr>
            <a:r>
              <a:rPr sz="1800" dirty="0">
                <a:latin typeface="Arial MT"/>
                <a:cs typeface="Arial MT"/>
              </a:rPr>
              <a:t>No.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B-</a:t>
            </a:r>
            <a:r>
              <a:rPr sz="1800" dirty="0">
                <a:latin typeface="Arial MT"/>
                <a:cs typeface="Arial MT"/>
              </a:rPr>
              <a:t>2534/TL.04/DLB.3/2025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tanggal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27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Oktober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2025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perihal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Penyampaian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Daerah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3T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029" rIns="0" bIns="0" rtlCol="0">
            <a:spAutoFit/>
          </a:bodyPr>
          <a:lstStyle/>
          <a:p>
            <a:pPr marL="313436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Arial MT"/>
                <a:cs typeface="Arial MT"/>
              </a:rPr>
              <a:t>Latar</a:t>
            </a:r>
            <a:r>
              <a:rPr b="0" spc="-25" dirty="0">
                <a:latin typeface="Arial MT"/>
                <a:cs typeface="Arial MT"/>
              </a:rPr>
              <a:t> </a:t>
            </a:r>
            <a:r>
              <a:rPr b="0" spc="-10" dirty="0">
                <a:latin typeface="Arial MT"/>
                <a:cs typeface="Arial MT"/>
              </a:rPr>
              <a:t>Belakang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8678" y="666363"/>
            <a:ext cx="6932041" cy="45351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62208" y="6426847"/>
            <a:ext cx="11537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2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7244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70" dirty="0"/>
              <a:t> </a:t>
            </a:r>
            <a:r>
              <a:rPr spc="-10" dirty="0"/>
              <a:t>Tunggal</a:t>
            </a:r>
            <a:r>
              <a:rPr spc="-45" dirty="0"/>
              <a:t> </a:t>
            </a:r>
            <a:r>
              <a:rPr dirty="0"/>
              <a:t>Sosial</a:t>
            </a:r>
            <a:r>
              <a:rPr spc="-70" dirty="0"/>
              <a:t> </a:t>
            </a:r>
            <a:r>
              <a:rPr dirty="0"/>
              <a:t>Ekonomi</a:t>
            </a:r>
            <a:r>
              <a:rPr spc="-50" dirty="0"/>
              <a:t> </a:t>
            </a:r>
            <a:r>
              <a:rPr dirty="0"/>
              <a:t>Nasional</a:t>
            </a:r>
            <a:r>
              <a:rPr spc="-70" dirty="0"/>
              <a:t> </a:t>
            </a:r>
            <a:r>
              <a:rPr spc="-10" dirty="0"/>
              <a:t>(DTSEN)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8267" y="852296"/>
            <a:ext cx="11677650" cy="145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400"/>
              </a:lnSpc>
              <a:spcBef>
                <a:spcPts val="110"/>
              </a:spcBef>
            </a:pPr>
            <a:r>
              <a:rPr sz="1550" b="1" dirty="0">
                <a:latin typeface="Arial"/>
                <a:cs typeface="Arial"/>
              </a:rPr>
              <a:t>DTSEN</a:t>
            </a:r>
            <a:r>
              <a:rPr sz="1550" b="1" spc="48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(Data</a:t>
            </a:r>
            <a:r>
              <a:rPr sz="1550" b="1" spc="49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Tunggal</a:t>
            </a:r>
            <a:r>
              <a:rPr sz="1550" b="1" spc="48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Sosial</a:t>
            </a:r>
            <a:r>
              <a:rPr sz="1550" b="1" spc="47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Ekonomi</a:t>
            </a:r>
            <a:r>
              <a:rPr sz="1550" b="1" spc="48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Nasional)</a:t>
            </a:r>
            <a:r>
              <a:rPr sz="1550" b="1" spc="480" dirty="0">
                <a:latin typeface="Arial"/>
                <a:cs typeface="Arial"/>
              </a:rPr>
              <a:t> </a:t>
            </a:r>
            <a:r>
              <a:rPr sz="1550" dirty="0">
                <a:latin typeface="Arial MT"/>
                <a:cs typeface="Arial MT"/>
              </a:rPr>
              <a:t>adalah</a:t>
            </a:r>
            <a:r>
              <a:rPr sz="1550" spc="47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basis</a:t>
            </a:r>
            <a:r>
              <a:rPr sz="1550" spc="48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data</a:t>
            </a:r>
            <a:r>
              <a:rPr sz="1550" spc="47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tunggal</a:t>
            </a:r>
            <a:r>
              <a:rPr sz="1550" spc="48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individu</a:t>
            </a:r>
            <a:r>
              <a:rPr sz="1550" spc="48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dan</a:t>
            </a:r>
            <a:r>
              <a:rPr sz="1550" spc="47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keluarga</a:t>
            </a:r>
            <a:r>
              <a:rPr sz="1550" spc="48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yang</a:t>
            </a:r>
            <a:r>
              <a:rPr sz="1550" spc="48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memuat</a:t>
            </a:r>
            <a:r>
              <a:rPr sz="1550" spc="47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kondisi </a:t>
            </a:r>
            <a:r>
              <a:rPr sz="1550" dirty="0">
                <a:latin typeface="Arial MT"/>
                <a:cs typeface="Arial MT"/>
              </a:rPr>
              <a:t>sosial</a:t>
            </a:r>
            <a:r>
              <a:rPr sz="1550" spc="9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ekonomi</a:t>
            </a:r>
            <a:r>
              <a:rPr sz="1550" spc="9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penduduk</a:t>
            </a:r>
            <a:r>
              <a:rPr sz="1550" spc="10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Indonesia</a:t>
            </a:r>
            <a:r>
              <a:rPr sz="1550" spc="10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dan</a:t>
            </a:r>
            <a:r>
              <a:rPr sz="1550" spc="10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telah</a:t>
            </a:r>
            <a:r>
              <a:rPr sz="1550" spc="9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dipadankan</a:t>
            </a:r>
            <a:r>
              <a:rPr sz="1550" spc="9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dengan</a:t>
            </a:r>
            <a:r>
              <a:rPr sz="1550" spc="105" dirty="0">
                <a:latin typeface="Arial MT"/>
                <a:cs typeface="Arial MT"/>
              </a:rPr>
              <a:t>  </a:t>
            </a:r>
            <a:r>
              <a:rPr sz="1550" b="1" dirty="0">
                <a:latin typeface="Arial"/>
                <a:cs typeface="Arial"/>
              </a:rPr>
              <a:t>data</a:t>
            </a:r>
            <a:r>
              <a:rPr sz="1550" b="1" spc="95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kependudukan</a:t>
            </a:r>
            <a:r>
              <a:rPr sz="1550" b="1" spc="105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(Dukcapil)</a:t>
            </a:r>
            <a:r>
              <a:rPr sz="1550" dirty="0">
                <a:latin typeface="Arial MT"/>
                <a:cs typeface="Arial MT"/>
              </a:rPr>
              <a:t>.</a:t>
            </a:r>
            <a:r>
              <a:rPr sz="1550" spc="10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Data</a:t>
            </a:r>
            <a:r>
              <a:rPr sz="1550" spc="10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ini</a:t>
            </a:r>
            <a:r>
              <a:rPr sz="1550" spc="95" dirty="0">
                <a:latin typeface="Arial MT"/>
                <a:cs typeface="Arial MT"/>
              </a:rPr>
              <a:t>  </a:t>
            </a:r>
            <a:r>
              <a:rPr sz="1550" spc="-10" dirty="0">
                <a:latin typeface="Arial MT"/>
                <a:cs typeface="Arial MT"/>
              </a:rPr>
              <a:t>merupakan </a:t>
            </a:r>
            <a:r>
              <a:rPr sz="1550" dirty="0">
                <a:latin typeface="Arial MT"/>
                <a:cs typeface="Arial MT"/>
              </a:rPr>
              <a:t>integrasi</a:t>
            </a:r>
            <a:r>
              <a:rPr sz="1550" spc="2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dari</a:t>
            </a:r>
            <a:r>
              <a:rPr sz="1550" spc="2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3</a:t>
            </a:r>
            <a:r>
              <a:rPr sz="1550" spc="21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data</a:t>
            </a:r>
            <a:r>
              <a:rPr sz="1550" spc="21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sosial</a:t>
            </a:r>
            <a:r>
              <a:rPr sz="1550" spc="21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ekonomi</a:t>
            </a:r>
            <a:r>
              <a:rPr sz="1550" spc="22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yaitu,</a:t>
            </a:r>
            <a:r>
              <a:rPr sz="1550" spc="210" dirty="0">
                <a:latin typeface="Arial MT"/>
                <a:cs typeface="Arial MT"/>
              </a:rPr>
              <a:t>  </a:t>
            </a:r>
            <a:r>
              <a:rPr sz="1550" b="1" dirty="0">
                <a:latin typeface="Arial"/>
                <a:cs typeface="Arial"/>
              </a:rPr>
              <a:t>Regsosek</a:t>
            </a:r>
            <a:r>
              <a:rPr sz="1550" b="1" spc="220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-</a:t>
            </a:r>
            <a:r>
              <a:rPr sz="1550" b="1" spc="215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Registrasi</a:t>
            </a:r>
            <a:r>
              <a:rPr sz="1550" b="1" spc="225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Sosial</a:t>
            </a:r>
            <a:r>
              <a:rPr sz="1550" b="1" spc="210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Ekonomi</a:t>
            </a:r>
            <a:r>
              <a:rPr sz="1550" b="1" spc="470" dirty="0">
                <a:latin typeface="Arial"/>
                <a:cs typeface="Arial"/>
              </a:rPr>
              <a:t>   </a:t>
            </a:r>
            <a:r>
              <a:rPr sz="1550" b="1" dirty="0">
                <a:latin typeface="Arial"/>
                <a:cs typeface="Arial"/>
              </a:rPr>
              <a:t>(BPS)</a:t>
            </a:r>
            <a:r>
              <a:rPr sz="1550" dirty="0">
                <a:latin typeface="Arial MT"/>
                <a:cs typeface="Arial MT"/>
              </a:rPr>
              <a:t>,</a:t>
            </a:r>
            <a:r>
              <a:rPr sz="1550" spc="225" dirty="0">
                <a:latin typeface="Arial MT"/>
                <a:cs typeface="Arial MT"/>
              </a:rPr>
              <a:t>  </a:t>
            </a:r>
            <a:r>
              <a:rPr sz="1550" b="1" dirty="0">
                <a:latin typeface="Arial"/>
                <a:cs typeface="Arial"/>
              </a:rPr>
              <a:t>DTKS</a:t>
            </a:r>
            <a:r>
              <a:rPr sz="1550" b="1" spc="22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-</a:t>
            </a:r>
            <a:r>
              <a:rPr sz="1550" b="1" spc="220" dirty="0">
                <a:latin typeface="Arial"/>
                <a:cs typeface="Arial"/>
              </a:rPr>
              <a:t>  </a:t>
            </a:r>
            <a:r>
              <a:rPr sz="1550" b="1" dirty="0">
                <a:latin typeface="Arial"/>
                <a:cs typeface="Arial"/>
              </a:rPr>
              <a:t>Data</a:t>
            </a:r>
            <a:r>
              <a:rPr sz="1550" b="1" spc="204" dirty="0">
                <a:latin typeface="Arial"/>
                <a:cs typeface="Arial"/>
              </a:rPr>
              <a:t>  </a:t>
            </a:r>
            <a:r>
              <a:rPr sz="1550" b="1" spc="-10" dirty="0">
                <a:latin typeface="Arial"/>
                <a:cs typeface="Arial"/>
              </a:rPr>
              <a:t>Terpadu </a:t>
            </a:r>
            <a:r>
              <a:rPr sz="1550" b="1" dirty="0">
                <a:latin typeface="Arial"/>
                <a:cs typeface="Arial"/>
              </a:rPr>
              <a:t>Kesejahteraan</a:t>
            </a:r>
            <a:r>
              <a:rPr sz="1550" b="1" spc="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Sosial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(Kemensos)</a:t>
            </a:r>
            <a:r>
              <a:rPr sz="1600" dirty="0">
                <a:latin typeface="Arial MT"/>
                <a:cs typeface="Arial MT"/>
              </a:rPr>
              <a:t>,</a:t>
            </a:r>
            <a:r>
              <a:rPr sz="1600" spc="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dan</a:t>
            </a:r>
            <a:r>
              <a:rPr sz="1600" spc="60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P3KE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-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Pensasaran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Percepatan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Penghapusan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Kemiskinan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dengan</a:t>
            </a:r>
            <a:r>
              <a:rPr sz="1600" spc="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data</a:t>
            </a:r>
            <a:r>
              <a:rPr sz="1600" spc="6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penunjang </a:t>
            </a:r>
            <a:r>
              <a:rPr sz="1600" dirty="0">
                <a:latin typeface="Arial MT"/>
                <a:cs typeface="Arial MT"/>
              </a:rPr>
              <a:t>lainnya</a:t>
            </a:r>
            <a:r>
              <a:rPr sz="1600" spc="155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(PLN,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Pertamina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dan</a:t>
            </a:r>
            <a:r>
              <a:rPr sz="1600" b="1" spc="1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BPJS).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Data</a:t>
            </a:r>
            <a:r>
              <a:rPr sz="1600" b="1" spc="1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DTSEN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terdiri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dari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10</a:t>
            </a:r>
            <a:r>
              <a:rPr sz="1600" b="1" spc="1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Desil</a:t>
            </a:r>
            <a:r>
              <a:rPr sz="1600" b="1" spc="1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yaitu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Desil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1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(paling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miskin)</a:t>
            </a:r>
            <a:r>
              <a:rPr sz="1600" b="1" spc="1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s.d.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Desil</a:t>
            </a:r>
            <a:r>
              <a:rPr sz="1600" b="1" spc="1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10</a:t>
            </a:r>
            <a:r>
              <a:rPr sz="1600" b="1" spc="16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(paling kaya)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579" y="2370137"/>
            <a:ext cx="12165457" cy="427012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59383" y="6667296"/>
            <a:ext cx="9100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Catatan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Data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penerima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bantuan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pemerintah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ditetapkan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berdasarkan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Desil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DTSEN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oleh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masing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-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masing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Kementerian/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Lembaga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047" rIns="0" bIns="0" rtlCol="0">
            <a:spAutoFit/>
          </a:bodyPr>
          <a:lstStyle/>
          <a:p>
            <a:pPr marL="2826385">
              <a:lnSpc>
                <a:spcPct val="100000"/>
              </a:lnSpc>
              <a:spcBef>
                <a:spcPts val="100"/>
              </a:spcBef>
            </a:pPr>
            <a:r>
              <a:rPr dirty="0"/>
              <a:t>Kondisi</a:t>
            </a:r>
            <a:r>
              <a:rPr spc="-25" dirty="0"/>
              <a:t> </a:t>
            </a:r>
            <a:r>
              <a:rPr spc="-10" dirty="0"/>
              <a:t>Kebijakan</a:t>
            </a:r>
          </a:p>
        </p:txBody>
      </p:sp>
      <p:sp>
        <p:nvSpPr>
          <p:cNvPr id="4" name="object 4"/>
          <p:cNvSpPr/>
          <p:nvPr/>
        </p:nvSpPr>
        <p:spPr>
          <a:xfrm>
            <a:off x="686346" y="4773421"/>
            <a:ext cx="2192020" cy="1484630"/>
          </a:xfrm>
          <a:custGeom>
            <a:avLst/>
            <a:gdLst/>
            <a:ahLst/>
            <a:cxnLst/>
            <a:rect l="l" t="t" r="r" b="b"/>
            <a:pathLst>
              <a:path w="2192020" h="1484629">
                <a:moveTo>
                  <a:pt x="1944712" y="0"/>
                </a:moveTo>
                <a:lnTo>
                  <a:pt x="247345" y="0"/>
                </a:lnTo>
                <a:lnTo>
                  <a:pt x="197497" y="5025"/>
                </a:lnTo>
                <a:lnTo>
                  <a:pt x="151068" y="19438"/>
                </a:lnTo>
                <a:lnTo>
                  <a:pt x="109053" y="42246"/>
                </a:lnTo>
                <a:lnTo>
                  <a:pt x="72447" y="72453"/>
                </a:lnTo>
                <a:lnTo>
                  <a:pt x="42243" y="109066"/>
                </a:lnTo>
                <a:lnTo>
                  <a:pt x="19438" y="151090"/>
                </a:lnTo>
                <a:lnTo>
                  <a:pt x="5025" y="197531"/>
                </a:lnTo>
                <a:lnTo>
                  <a:pt x="0" y="247395"/>
                </a:lnTo>
                <a:lnTo>
                  <a:pt x="0" y="1236738"/>
                </a:lnTo>
                <a:lnTo>
                  <a:pt x="5025" y="1286586"/>
                </a:lnTo>
                <a:lnTo>
                  <a:pt x="19438" y="1333015"/>
                </a:lnTo>
                <a:lnTo>
                  <a:pt x="42243" y="1375030"/>
                </a:lnTo>
                <a:lnTo>
                  <a:pt x="72447" y="1411636"/>
                </a:lnTo>
                <a:lnTo>
                  <a:pt x="109053" y="1441840"/>
                </a:lnTo>
                <a:lnTo>
                  <a:pt x="151068" y="1464645"/>
                </a:lnTo>
                <a:lnTo>
                  <a:pt x="197497" y="1479058"/>
                </a:lnTo>
                <a:lnTo>
                  <a:pt x="247345" y="1484083"/>
                </a:lnTo>
                <a:lnTo>
                  <a:pt x="1944712" y="1484083"/>
                </a:lnTo>
                <a:lnTo>
                  <a:pt x="1994535" y="1479058"/>
                </a:lnTo>
                <a:lnTo>
                  <a:pt x="2040945" y="1464645"/>
                </a:lnTo>
                <a:lnTo>
                  <a:pt x="2082946" y="1441840"/>
                </a:lnTo>
                <a:lnTo>
                  <a:pt x="2119544" y="1411636"/>
                </a:lnTo>
                <a:lnTo>
                  <a:pt x="2149742" y="1375030"/>
                </a:lnTo>
                <a:lnTo>
                  <a:pt x="2172544" y="1333015"/>
                </a:lnTo>
                <a:lnTo>
                  <a:pt x="2186956" y="1286586"/>
                </a:lnTo>
                <a:lnTo>
                  <a:pt x="2191981" y="1236738"/>
                </a:lnTo>
                <a:lnTo>
                  <a:pt x="2191981" y="247395"/>
                </a:lnTo>
                <a:lnTo>
                  <a:pt x="2186956" y="197531"/>
                </a:lnTo>
                <a:lnTo>
                  <a:pt x="2172544" y="151090"/>
                </a:lnTo>
                <a:lnTo>
                  <a:pt x="2149742" y="109066"/>
                </a:lnTo>
                <a:lnTo>
                  <a:pt x="2119544" y="72453"/>
                </a:lnTo>
                <a:lnTo>
                  <a:pt x="2082946" y="42246"/>
                </a:lnTo>
                <a:lnTo>
                  <a:pt x="2040945" y="19438"/>
                </a:lnTo>
                <a:lnTo>
                  <a:pt x="1994535" y="5025"/>
                </a:lnTo>
                <a:lnTo>
                  <a:pt x="1944712" y="0"/>
                </a:lnTo>
                <a:close/>
              </a:path>
            </a:pathLst>
          </a:custGeom>
          <a:solidFill>
            <a:srgbClr val="83C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2568" y="4934839"/>
            <a:ext cx="1877695" cy="1146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latin typeface="Trebuchet MS"/>
                <a:cs typeface="Trebuchet MS"/>
              </a:rPr>
              <a:t>Permen</a:t>
            </a:r>
            <a:r>
              <a:rPr sz="1050" spc="-114" dirty="0">
                <a:latin typeface="Trebuchet MS"/>
                <a:cs typeface="Trebuchet MS"/>
              </a:rPr>
              <a:t> </a:t>
            </a:r>
            <a:r>
              <a:rPr sz="1050" spc="-10" dirty="0">
                <a:latin typeface="Trebuchet MS"/>
                <a:cs typeface="Trebuchet MS"/>
              </a:rPr>
              <a:t>No.</a:t>
            </a:r>
            <a:r>
              <a:rPr sz="1050" spc="-90" dirty="0">
                <a:latin typeface="Trebuchet MS"/>
                <a:cs typeface="Trebuchet MS"/>
              </a:rPr>
              <a:t> </a:t>
            </a:r>
            <a:r>
              <a:rPr sz="1050" dirty="0">
                <a:latin typeface="Trebuchet MS"/>
                <a:cs typeface="Trebuchet MS"/>
              </a:rPr>
              <a:t>3</a:t>
            </a:r>
            <a:r>
              <a:rPr sz="1050" spc="-95" dirty="0">
                <a:latin typeface="Trebuchet MS"/>
                <a:cs typeface="Trebuchet MS"/>
              </a:rPr>
              <a:t> </a:t>
            </a:r>
            <a:r>
              <a:rPr sz="1050" spc="-30" dirty="0">
                <a:latin typeface="Trebuchet MS"/>
                <a:cs typeface="Trebuchet MS"/>
              </a:rPr>
              <a:t>Tahun</a:t>
            </a:r>
            <a:r>
              <a:rPr sz="1050" spc="-105" dirty="0">
                <a:latin typeface="Trebuchet MS"/>
                <a:cs typeface="Trebuchet MS"/>
              </a:rPr>
              <a:t> </a:t>
            </a:r>
            <a:r>
              <a:rPr sz="1050" dirty="0">
                <a:latin typeface="Trebuchet MS"/>
                <a:cs typeface="Trebuchet MS"/>
              </a:rPr>
              <a:t>2024</a:t>
            </a:r>
            <a:r>
              <a:rPr sz="1050" spc="-95" dirty="0">
                <a:latin typeface="Trebuchet MS"/>
                <a:cs typeface="Trebuchet MS"/>
              </a:rPr>
              <a:t> </a:t>
            </a:r>
            <a:r>
              <a:rPr sz="1050" dirty="0">
                <a:latin typeface="Arial MT"/>
                <a:cs typeface="Arial MT"/>
              </a:rPr>
              <a:t>No.</a:t>
            </a:r>
            <a:r>
              <a:rPr sz="1050" spc="25" dirty="0">
                <a:latin typeface="Arial MT"/>
                <a:cs typeface="Arial MT"/>
              </a:rPr>
              <a:t> </a:t>
            </a:r>
            <a:r>
              <a:rPr sz="1050" spc="-50" dirty="0">
                <a:latin typeface="Arial MT"/>
                <a:cs typeface="Arial MT"/>
              </a:rPr>
              <a:t>3</a:t>
            </a:r>
            <a:endParaRPr sz="1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050" dirty="0">
                <a:latin typeface="Arial MT"/>
                <a:cs typeface="Arial MT"/>
              </a:rPr>
              <a:t>Tahun</a:t>
            </a:r>
            <a:r>
              <a:rPr sz="1050" spc="-5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2024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tanggal</a:t>
            </a:r>
            <a:r>
              <a:rPr sz="1050" spc="-4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31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Januari</a:t>
            </a:r>
            <a:endParaRPr sz="1050">
              <a:latin typeface="Arial MT"/>
              <a:cs typeface="Arial MT"/>
            </a:endParaRPr>
          </a:p>
          <a:p>
            <a:pPr marL="128270" marR="122555" indent="3175" algn="ctr">
              <a:lnSpc>
                <a:spcPct val="99300"/>
              </a:lnSpc>
              <a:spcBef>
                <a:spcPts val="10"/>
              </a:spcBef>
            </a:pPr>
            <a:r>
              <a:rPr sz="1050" dirty="0">
                <a:latin typeface="Arial MT"/>
                <a:cs typeface="Arial MT"/>
              </a:rPr>
              <a:t>2024</a:t>
            </a:r>
            <a:r>
              <a:rPr sz="1050" spc="-4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tentang</a:t>
            </a:r>
            <a:r>
              <a:rPr sz="1050" spc="-4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Pemberian </a:t>
            </a:r>
            <a:r>
              <a:rPr sz="1050" dirty="0">
                <a:latin typeface="Arial MT"/>
                <a:cs typeface="Arial MT"/>
              </a:rPr>
              <a:t>Subsidi</a:t>
            </a:r>
            <a:r>
              <a:rPr sz="1050" spc="-5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Tarif</a:t>
            </a:r>
            <a:r>
              <a:rPr sz="1050" spc="-5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Tenaga</a:t>
            </a:r>
            <a:r>
              <a:rPr sz="1050" spc="-5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Listrik </a:t>
            </a:r>
            <a:r>
              <a:rPr sz="1050" dirty="0">
                <a:latin typeface="Arial MT"/>
                <a:cs typeface="Arial MT"/>
              </a:rPr>
              <a:t>untuk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Rumah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Tangga </a:t>
            </a:r>
            <a:r>
              <a:rPr sz="1050" dirty="0">
                <a:latin typeface="Arial MT"/>
                <a:cs typeface="Arial MT"/>
              </a:rPr>
              <a:t>Konsumen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PT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Perusahaan </a:t>
            </a:r>
            <a:r>
              <a:rPr sz="1050" dirty="0">
                <a:latin typeface="Arial MT"/>
                <a:cs typeface="Arial MT"/>
              </a:rPr>
              <a:t>Listrik</a:t>
            </a:r>
            <a:r>
              <a:rPr sz="1050" spc="-4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Negara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(Persero)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33978" y="4712208"/>
            <a:ext cx="2044700" cy="1606550"/>
          </a:xfrm>
          <a:custGeom>
            <a:avLst/>
            <a:gdLst/>
            <a:ahLst/>
            <a:cxnLst/>
            <a:rect l="l" t="t" r="r" b="b"/>
            <a:pathLst>
              <a:path w="2044700" h="1606550">
                <a:moveTo>
                  <a:pt x="1776730" y="0"/>
                </a:moveTo>
                <a:lnTo>
                  <a:pt x="267716" y="0"/>
                </a:lnTo>
                <a:lnTo>
                  <a:pt x="219600" y="4314"/>
                </a:lnTo>
                <a:lnTo>
                  <a:pt x="174312" y="16753"/>
                </a:lnTo>
                <a:lnTo>
                  <a:pt x="132606" y="36561"/>
                </a:lnTo>
                <a:lnTo>
                  <a:pt x="95241" y="62983"/>
                </a:lnTo>
                <a:lnTo>
                  <a:pt x="62972" y="95263"/>
                </a:lnTo>
                <a:lnTo>
                  <a:pt x="36557" y="132644"/>
                </a:lnTo>
                <a:lnTo>
                  <a:pt x="16752" y="174372"/>
                </a:lnTo>
                <a:lnTo>
                  <a:pt x="4314" y="219690"/>
                </a:lnTo>
                <a:lnTo>
                  <a:pt x="0" y="267843"/>
                </a:lnTo>
                <a:lnTo>
                  <a:pt x="0" y="1338745"/>
                </a:lnTo>
                <a:lnTo>
                  <a:pt x="4314" y="1386871"/>
                </a:lnTo>
                <a:lnTo>
                  <a:pt x="16752" y="1432167"/>
                </a:lnTo>
                <a:lnTo>
                  <a:pt x="36557" y="1473877"/>
                </a:lnTo>
                <a:lnTo>
                  <a:pt x="62972" y="1511246"/>
                </a:lnTo>
                <a:lnTo>
                  <a:pt x="95241" y="1543515"/>
                </a:lnTo>
                <a:lnTo>
                  <a:pt x="132606" y="1569931"/>
                </a:lnTo>
                <a:lnTo>
                  <a:pt x="174312" y="1589735"/>
                </a:lnTo>
                <a:lnTo>
                  <a:pt x="219600" y="1602172"/>
                </a:lnTo>
                <a:lnTo>
                  <a:pt x="267716" y="1606486"/>
                </a:lnTo>
                <a:lnTo>
                  <a:pt x="1776730" y="1606486"/>
                </a:lnTo>
                <a:lnTo>
                  <a:pt x="1824845" y="1602172"/>
                </a:lnTo>
                <a:lnTo>
                  <a:pt x="1870133" y="1589735"/>
                </a:lnTo>
                <a:lnTo>
                  <a:pt x="1911839" y="1569931"/>
                </a:lnTo>
                <a:lnTo>
                  <a:pt x="1949204" y="1543515"/>
                </a:lnTo>
                <a:lnTo>
                  <a:pt x="1981473" y="1511246"/>
                </a:lnTo>
                <a:lnTo>
                  <a:pt x="2007888" y="1473877"/>
                </a:lnTo>
                <a:lnTo>
                  <a:pt x="2027693" y="1432167"/>
                </a:lnTo>
                <a:lnTo>
                  <a:pt x="2040131" y="1386871"/>
                </a:lnTo>
                <a:lnTo>
                  <a:pt x="2044446" y="1338745"/>
                </a:lnTo>
                <a:lnTo>
                  <a:pt x="2044446" y="267843"/>
                </a:lnTo>
                <a:lnTo>
                  <a:pt x="2040131" y="219690"/>
                </a:lnTo>
                <a:lnTo>
                  <a:pt x="2027693" y="174372"/>
                </a:lnTo>
                <a:lnTo>
                  <a:pt x="2007888" y="132644"/>
                </a:lnTo>
                <a:lnTo>
                  <a:pt x="1981473" y="95263"/>
                </a:lnTo>
                <a:lnTo>
                  <a:pt x="1949204" y="62983"/>
                </a:lnTo>
                <a:lnTo>
                  <a:pt x="1911839" y="36561"/>
                </a:lnTo>
                <a:lnTo>
                  <a:pt x="1870133" y="16753"/>
                </a:lnTo>
                <a:lnTo>
                  <a:pt x="1824845" y="4314"/>
                </a:lnTo>
                <a:lnTo>
                  <a:pt x="1776730" y="0"/>
                </a:lnTo>
                <a:close/>
              </a:path>
            </a:pathLst>
          </a:custGeom>
          <a:solidFill>
            <a:srgbClr val="83C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07714" y="4850129"/>
            <a:ext cx="169926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Instruksi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Presiden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No.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4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Tahun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2025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Tanggal</a:t>
            </a:r>
            <a:endParaRPr sz="1400">
              <a:latin typeface="Trebuchet MS"/>
              <a:cs typeface="Trebuchet MS"/>
            </a:endParaRPr>
          </a:p>
          <a:p>
            <a:pPr marL="43180" marR="34925" indent="-1270" algn="ctr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5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Februari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2025 </a:t>
            </a:r>
            <a:r>
              <a:rPr sz="1400" spc="-45" dirty="0">
                <a:latin typeface="Trebuchet MS"/>
                <a:cs typeface="Trebuchet MS"/>
              </a:rPr>
              <a:t>tentang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Data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Tunggal </a:t>
            </a:r>
            <a:r>
              <a:rPr sz="1400" dirty="0">
                <a:latin typeface="Trebuchet MS"/>
                <a:cs typeface="Trebuchet MS"/>
              </a:rPr>
              <a:t>Sosisla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Ekonomi Nasional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91275" y="4730877"/>
            <a:ext cx="2202180" cy="1606550"/>
          </a:xfrm>
          <a:custGeom>
            <a:avLst/>
            <a:gdLst/>
            <a:ahLst/>
            <a:cxnLst/>
            <a:rect l="l" t="t" r="r" b="b"/>
            <a:pathLst>
              <a:path w="2202179" h="1606550">
                <a:moveTo>
                  <a:pt x="1934082" y="0"/>
                </a:moveTo>
                <a:lnTo>
                  <a:pt x="267716" y="0"/>
                </a:lnTo>
                <a:lnTo>
                  <a:pt x="219600" y="4309"/>
                </a:lnTo>
                <a:lnTo>
                  <a:pt x="174312" y="16737"/>
                </a:lnTo>
                <a:lnTo>
                  <a:pt x="132606" y="36528"/>
                </a:lnTo>
                <a:lnTo>
                  <a:pt x="95241" y="62930"/>
                </a:lnTo>
                <a:lnTo>
                  <a:pt x="62972" y="95189"/>
                </a:lnTo>
                <a:lnTo>
                  <a:pt x="36557" y="132550"/>
                </a:lnTo>
                <a:lnTo>
                  <a:pt x="16752" y="174261"/>
                </a:lnTo>
                <a:lnTo>
                  <a:pt x="4314" y="219567"/>
                </a:lnTo>
                <a:lnTo>
                  <a:pt x="0" y="267716"/>
                </a:lnTo>
                <a:lnTo>
                  <a:pt x="0" y="1338643"/>
                </a:lnTo>
                <a:lnTo>
                  <a:pt x="4314" y="1386769"/>
                </a:lnTo>
                <a:lnTo>
                  <a:pt x="16752" y="1432065"/>
                </a:lnTo>
                <a:lnTo>
                  <a:pt x="36557" y="1473776"/>
                </a:lnTo>
                <a:lnTo>
                  <a:pt x="62972" y="1511144"/>
                </a:lnTo>
                <a:lnTo>
                  <a:pt x="95241" y="1543414"/>
                </a:lnTo>
                <a:lnTo>
                  <a:pt x="132606" y="1569829"/>
                </a:lnTo>
                <a:lnTo>
                  <a:pt x="174312" y="1589633"/>
                </a:lnTo>
                <a:lnTo>
                  <a:pt x="219600" y="1602071"/>
                </a:lnTo>
                <a:lnTo>
                  <a:pt x="267716" y="1606384"/>
                </a:lnTo>
                <a:lnTo>
                  <a:pt x="1934082" y="1606384"/>
                </a:lnTo>
                <a:lnTo>
                  <a:pt x="1982198" y="1602071"/>
                </a:lnTo>
                <a:lnTo>
                  <a:pt x="2027486" y="1589633"/>
                </a:lnTo>
                <a:lnTo>
                  <a:pt x="2069192" y="1569829"/>
                </a:lnTo>
                <a:lnTo>
                  <a:pt x="2106557" y="1543414"/>
                </a:lnTo>
                <a:lnTo>
                  <a:pt x="2138826" y="1511144"/>
                </a:lnTo>
                <a:lnTo>
                  <a:pt x="2165241" y="1473776"/>
                </a:lnTo>
                <a:lnTo>
                  <a:pt x="2185046" y="1432065"/>
                </a:lnTo>
                <a:lnTo>
                  <a:pt x="2197484" y="1386769"/>
                </a:lnTo>
                <a:lnTo>
                  <a:pt x="2201799" y="1338643"/>
                </a:lnTo>
                <a:lnTo>
                  <a:pt x="2201799" y="267716"/>
                </a:lnTo>
                <a:lnTo>
                  <a:pt x="2197484" y="219567"/>
                </a:lnTo>
                <a:lnTo>
                  <a:pt x="2185046" y="174261"/>
                </a:lnTo>
                <a:lnTo>
                  <a:pt x="2165241" y="132550"/>
                </a:lnTo>
                <a:lnTo>
                  <a:pt x="2138826" y="95189"/>
                </a:lnTo>
                <a:lnTo>
                  <a:pt x="2106557" y="62930"/>
                </a:lnTo>
                <a:lnTo>
                  <a:pt x="2069192" y="36528"/>
                </a:lnTo>
                <a:lnTo>
                  <a:pt x="2027486" y="16737"/>
                </a:lnTo>
                <a:lnTo>
                  <a:pt x="1982198" y="4309"/>
                </a:lnTo>
                <a:lnTo>
                  <a:pt x="1934082" y="0"/>
                </a:lnTo>
                <a:close/>
              </a:path>
            </a:pathLst>
          </a:custGeom>
          <a:solidFill>
            <a:srgbClr val="83C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59042" y="4925059"/>
            <a:ext cx="1868170" cy="120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20320" algn="ctr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Trebuchet MS"/>
                <a:cs typeface="Trebuchet MS"/>
              </a:rPr>
              <a:t>Surat</a:t>
            </a:r>
            <a:r>
              <a:rPr sz="1100" spc="-85" dirty="0">
                <a:latin typeface="Trebuchet MS"/>
                <a:cs typeface="Trebuchet MS"/>
              </a:rPr>
              <a:t> </a:t>
            </a:r>
            <a:r>
              <a:rPr sz="1100" spc="-45" dirty="0">
                <a:latin typeface="Trebuchet MS"/>
                <a:cs typeface="Trebuchet MS"/>
              </a:rPr>
              <a:t>DJK</a:t>
            </a:r>
            <a:r>
              <a:rPr sz="1100" spc="-50" dirty="0">
                <a:latin typeface="Trebuchet MS"/>
                <a:cs typeface="Trebuchet MS"/>
              </a:rPr>
              <a:t> </a:t>
            </a:r>
            <a:r>
              <a:rPr sz="1100" spc="-40" dirty="0">
                <a:latin typeface="Trebuchet MS"/>
                <a:cs typeface="Trebuchet MS"/>
              </a:rPr>
              <a:t>-</a:t>
            </a:r>
            <a:r>
              <a:rPr sz="1100" spc="-35" dirty="0">
                <a:latin typeface="Trebuchet MS"/>
                <a:cs typeface="Trebuchet MS"/>
              </a:rPr>
              <a:t>Kementerian</a:t>
            </a:r>
            <a:r>
              <a:rPr sz="1100" spc="-75" dirty="0">
                <a:latin typeface="Trebuchet MS"/>
                <a:cs typeface="Trebuchet MS"/>
              </a:rPr>
              <a:t> </a:t>
            </a:r>
            <a:r>
              <a:rPr sz="1100" spc="50" dirty="0">
                <a:latin typeface="Trebuchet MS"/>
                <a:cs typeface="Trebuchet MS"/>
              </a:rPr>
              <a:t>ESDM </a:t>
            </a:r>
            <a:r>
              <a:rPr sz="1100" dirty="0">
                <a:latin typeface="Trebuchet MS"/>
                <a:cs typeface="Trebuchet MS"/>
              </a:rPr>
              <a:t>No.</a:t>
            </a:r>
            <a:r>
              <a:rPr sz="1100" spc="-1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B-</a:t>
            </a:r>
            <a:r>
              <a:rPr sz="1100" spc="-30" dirty="0">
                <a:latin typeface="Trebuchet MS"/>
                <a:cs typeface="Trebuchet MS"/>
              </a:rPr>
              <a:t>2358/TL.04/DJL.3/2025</a:t>
            </a:r>
            <a:endParaRPr sz="11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1100" spc="-30" dirty="0">
                <a:latin typeface="Trebuchet MS"/>
                <a:cs typeface="Trebuchet MS"/>
              </a:rPr>
              <a:t>tanggal</a:t>
            </a:r>
            <a:r>
              <a:rPr sz="1100" spc="-8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9</a:t>
            </a:r>
            <a:r>
              <a:rPr sz="1100" spc="-60" dirty="0">
                <a:latin typeface="Trebuchet MS"/>
                <a:cs typeface="Trebuchet MS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Oktober</a:t>
            </a:r>
            <a:r>
              <a:rPr sz="1100" spc="-10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2025</a:t>
            </a:r>
            <a:r>
              <a:rPr sz="1100" spc="-7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perihal Layanan</a:t>
            </a:r>
            <a:r>
              <a:rPr sz="1100" spc="-5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Sambungan</a:t>
            </a:r>
            <a:r>
              <a:rPr sz="1100" spc="-5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Baru</a:t>
            </a:r>
            <a:r>
              <a:rPr sz="1100" spc="-85" dirty="0">
                <a:latin typeface="Trebuchet MS"/>
                <a:cs typeface="Trebuchet MS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dan </a:t>
            </a:r>
            <a:r>
              <a:rPr sz="1100" spc="-10" dirty="0">
                <a:latin typeface="Trebuchet MS"/>
                <a:cs typeface="Trebuchet MS"/>
              </a:rPr>
              <a:t>Perubahan</a:t>
            </a:r>
            <a:r>
              <a:rPr sz="1100" spc="-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Daya</a:t>
            </a:r>
            <a:r>
              <a:rPr sz="1100" spc="-5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Pelanggan </a:t>
            </a:r>
            <a:r>
              <a:rPr sz="1100" dirty="0">
                <a:latin typeface="Trebuchet MS"/>
                <a:cs typeface="Trebuchet MS"/>
              </a:rPr>
              <a:t>Rumah</a:t>
            </a:r>
            <a:r>
              <a:rPr sz="1100" spc="-55" dirty="0">
                <a:latin typeface="Trebuchet MS"/>
                <a:cs typeface="Trebuchet MS"/>
              </a:rPr>
              <a:t> </a:t>
            </a:r>
            <a:r>
              <a:rPr sz="1100" spc="-30" dirty="0">
                <a:latin typeface="Trebuchet MS"/>
                <a:cs typeface="Trebuchet MS"/>
              </a:rPr>
              <a:t>Tangga</a:t>
            </a:r>
            <a:r>
              <a:rPr sz="1100" spc="-5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Golongan </a:t>
            </a:r>
            <a:r>
              <a:rPr sz="1100" spc="-15" dirty="0">
                <a:latin typeface="Trebuchet MS"/>
                <a:cs typeface="Trebuchet MS"/>
              </a:rPr>
              <a:t>Penerima</a:t>
            </a:r>
            <a:r>
              <a:rPr sz="1100" spc="-6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Subsidi</a:t>
            </a:r>
            <a:r>
              <a:rPr sz="1100" spc="-9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Listrik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5206" y="870584"/>
            <a:ext cx="11487785" cy="188404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70"/>
              </a:spcBef>
            </a:pPr>
            <a:r>
              <a:rPr sz="1400" dirty="0">
                <a:latin typeface="Arial MT"/>
                <a:cs typeface="Arial MT"/>
              </a:rPr>
              <a:t>Dari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Tahun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2025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s.d.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16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Juli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2025,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acuan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data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pelanggan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rumah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subsidi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(R1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450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5" dirty="0">
                <a:latin typeface="Arial MT"/>
                <a:cs typeface="Arial MT"/>
              </a:rPr>
              <a:t>VA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dan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R1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900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VA)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menggunakan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data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DTKS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dari </a:t>
            </a:r>
            <a:r>
              <a:rPr sz="1400" dirty="0">
                <a:latin typeface="Arial MT"/>
                <a:cs typeface="Arial MT"/>
              </a:rPr>
              <a:t>Kementerian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Sosial.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Pada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17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Juli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2025,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mendapatkan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informasi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bahwa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Kementerian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Sosial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sedang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melakukan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peralihan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data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DTKS </a:t>
            </a:r>
            <a:r>
              <a:rPr sz="1400" dirty="0">
                <a:latin typeface="Arial MT"/>
                <a:cs typeface="Arial MT"/>
              </a:rPr>
              <a:t>menjadi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DTSEN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sehingga</a:t>
            </a:r>
            <a:r>
              <a:rPr sz="1400" spc="3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untuk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menjaga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subsidi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tepat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sasaran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PLN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melakukan</a:t>
            </a:r>
            <a:r>
              <a:rPr sz="1400" spc="3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penutupan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layanan</a:t>
            </a:r>
            <a:r>
              <a:rPr sz="1400" spc="3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sambung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baru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dan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perubahan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daya </a:t>
            </a:r>
            <a:r>
              <a:rPr sz="1400" dirty="0">
                <a:latin typeface="Arial MT"/>
                <a:cs typeface="Arial MT"/>
              </a:rPr>
              <a:t>sementara</a:t>
            </a:r>
            <a:r>
              <a:rPr sz="1400" spc="4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sampai</a:t>
            </a:r>
            <a:r>
              <a:rPr sz="1400" spc="4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menunggu</a:t>
            </a:r>
            <a:r>
              <a:rPr sz="1400" spc="4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regulasi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pemberian</a:t>
            </a:r>
            <a:r>
              <a:rPr sz="1400" spc="4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subsidi</a:t>
            </a:r>
            <a:r>
              <a:rPr sz="1400" spc="4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rumah</a:t>
            </a:r>
            <a:r>
              <a:rPr sz="1400" spc="4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</a:t>
            </a:r>
            <a:r>
              <a:rPr sz="1400" spc="4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menggunakan</a:t>
            </a:r>
            <a:r>
              <a:rPr sz="1400" spc="4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DTSEN</a:t>
            </a:r>
            <a:r>
              <a:rPr sz="1400" spc="4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(penggunaan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desil)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ditetapkan.</a:t>
            </a:r>
            <a:r>
              <a:rPr sz="1400" spc="47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Setelah </a:t>
            </a:r>
            <a:r>
              <a:rPr sz="1400" dirty="0">
                <a:latin typeface="Arial MT"/>
                <a:cs typeface="Arial MT"/>
              </a:rPr>
              <a:t>melakukan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pembahasan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dengan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Kementerian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terkait,</a:t>
            </a:r>
            <a:r>
              <a:rPr sz="1400" spc="114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pada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tanggal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9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Oktober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2025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PLN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mendapatkan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surat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acuan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penggunaan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desil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s.d.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3 </a:t>
            </a:r>
            <a:r>
              <a:rPr sz="1400" dirty="0">
                <a:latin typeface="Arial MT"/>
                <a:cs typeface="Arial MT"/>
              </a:rPr>
              <a:t>untuk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layanan</a:t>
            </a:r>
            <a:r>
              <a:rPr sz="1400" spc="3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sambung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baru</a:t>
            </a:r>
            <a:r>
              <a:rPr sz="1400" spc="3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dan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perubahan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daya.</a:t>
            </a:r>
            <a:r>
              <a:rPr sz="1400" spc="3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Pada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Tanggal</a:t>
            </a:r>
            <a:r>
              <a:rPr sz="1400" spc="3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10</a:t>
            </a:r>
            <a:r>
              <a:rPr sz="1400" spc="3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Oktober</a:t>
            </a:r>
            <a:r>
              <a:rPr sz="1400" spc="3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2025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PLN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kembali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membuka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layanan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sambung</a:t>
            </a:r>
            <a:r>
              <a:rPr sz="1400" spc="3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baru</a:t>
            </a:r>
            <a:r>
              <a:rPr sz="1400" spc="31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dan </a:t>
            </a:r>
            <a:r>
              <a:rPr sz="1400" spc="-10" dirty="0">
                <a:latin typeface="Arial MT"/>
                <a:cs typeface="Arial MT"/>
              </a:rPr>
              <a:t>perubahan</a:t>
            </a:r>
            <a:r>
              <a:rPr sz="1400" spc="-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daya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pada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kanal-</a:t>
            </a:r>
            <a:r>
              <a:rPr sz="1400" dirty="0">
                <a:latin typeface="Arial MT"/>
                <a:cs typeface="Arial MT"/>
              </a:rPr>
              <a:t>kanal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permohonan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yang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disusul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dengan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menyurati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Unit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pada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tanggal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14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Oktober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2025.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400">
              <a:latin typeface="Arial MT"/>
              <a:cs typeface="Arial MT"/>
            </a:endParaRPr>
          </a:p>
          <a:p>
            <a:pPr marL="55880" algn="just">
              <a:lnSpc>
                <a:spcPct val="100000"/>
              </a:lnSpc>
            </a:pPr>
            <a:r>
              <a:rPr sz="1800" spc="-95" dirty="0">
                <a:latin typeface="Trebuchet MS"/>
                <a:cs typeface="Trebuchet MS"/>
              </a:rPr>
              <a:t>Jan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80" dirty="0">
                <a:latin typeface="Trebuchet MS"/>
                <a:cs typeface="Trebuchet MS"/>
              </a:rPr>
              <a:t>    </a:t>
            </a:r>
            <a:r>
              <a:rPr sz="1800" spc="-35" dirty="0">
                <a:latin typeface="Trebuchet MS"/>
                <a:cs typeface="Trebuchet MS"/>
              </a:rPr>
              <a:t>Feb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2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Mar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35" dirty="0">
                <a:latin typeface="Trebuchet MS"/>
                <a:cs typeface="Trebuchet MS"/>
              </a:rPr>
              <a:t>    </a:t>
            </a:r>
            <a:r>
              <a:rPr sz="1800" spc="-45" dirty="0">
                <a:latin typeface="Trebuchet MS"/>
                <a:cs typeface="Trebuchet MS"/>
              </a:rPr>
              <a:t>Apr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7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Mei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25" dirty="0">
                <a:latin typeface="Trebuchet MS"/>
                <a:cs typeface="Trebuchet MS"/>
              </a:rPr>
              <a:t>    </a:t>
            </a:r>
            <a:r>
              <a:rPr sz="1800" spc="-95" dirty="0">
                <a:latin typeface="Trebuchet MS"/>
                <a:cs typeface="Trebuchet MS"/>
              </a:rPr>
              <a:t>Jun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415" dirty="0">
                <a:latin typeface="Trebuchet MS"/>
                <a:cs typeface="Trebuchet MS"/>
              </a:rPr>
              <a:t>    </a:t>
            </a:r>
            <a:r>
              <a:rPr sz="1800" spc="-114" dirty="0">
                <a:latin typeface="Trebuchet MS"/>
                <a:cs typeface="Trebuchet MS"/>
              </a:rPr>
              <a:t>Jul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25" dirty="0">
                <a:latin typeface="Trebuchet MS"/>
                <a:cs typeface="Trebuchet MS"/>
              </a:rPr>
              <a:t>     </a:t>
            </a:r>
            <a:r>
              <a:rPr sz="1800" spc="-55" dirty="0">
                <a:latin typeface="Trebuchet MS"/>
                <a:cs typeface="Trebuchet MS"/>
              </a:rPr>
              <a:t>Agt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37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Sep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25</a:t>
            </a:r>
            <a:r>
              <a:rPr sz="1800" spc="285" dirty="0">
                <a:latin typeface="Trebuchet MS"/>
                <a:cs typeface="Trebuchet MS"/>
              </a:rPr>
              <a:t>    </a:t>
            </a:r>
            <a:r>
              <a:rPr sz="1800" spc="-35" dirty="0">
                <a:latin typeface="Trebuchet MS"/>
                <a:cs typeface="Trebuchet MS"/>
              </a:rPr>
              <a:t>Okt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25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63257" y="2799460"/>
          <a:ext cx="10970891" cy="817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9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45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36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9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36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79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43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28575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  <a:lnR w="19050">
                      <a:solidFill>
                        <a:srgbClr val="155F8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55F8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DTKS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525" marB="0">
                    <a:solidFill>
                      <a:srgbClr val="46B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746125" marR="207645" indent="-54419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400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Tidak</a:t>
                      </a:r>
                      <a:r>
                        <a:rPr sz="1400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ada</a:t>
                      </a:r>
                      <a:r>
                        <a:rPr sz="1400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acuan</a:t>
                      </a:r>
                      <a:r>
                        <a:rPr sz="1400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(Penutupan</a:t>
                      </a:r>
                      <a:r>
                        <a:rPr sz="1400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Layanan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Rumah</a:t>
                      </a:r>
                      <a:r>
                        <a:rPr sz="1400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Tangga</a:t>
                      </a:r>
                      <a:r>
                        <a:rPr sz="1400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Subsidi)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07314" marB="0">
                    <a:solidFill>
                      <a:srgbClr val="ADAD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75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DTSEN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400" spc="-1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s.d.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F1A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1439291" y="3601465"/>
            <a:ext cx="1264285" cy="568960"/>
          </a:xfrm>
          <a:custGeom>
            <a:avLst/>
            <a:gdLst/>
            <a:ahLst/>
            <a:cxnLst/>
            <a:rect l="l" t="t" r="r" b="b"/>
            <a:pathLst>
              <a:path w="1264285" h="568960">
                <a:moveTo>
                  <a:pt x="1196594" y="163576"/>
                </a:moveTo>
                <a:lnTo>
                  <a:pt x="67437" y="163576"/>
                </a:lnTo>
                <a:lnTo>
                  <a:pt x="41201" y="168882"/>
                </a:lnTo>
                <a:lnTo>
                  <a:pt x="19764" y="183356"/>
                </a:lnTo>
                <a:lnTo>
                  <a:pt x="5304" y="204831"/>
                </a:lnTo>
                <a:lnTo>
                  <a:pt x="0" y="231140"/>
                </a:lnTo>
                <a:lnTo>
                  <a:pt x="0" y="500888"/>
                </a:lnTo>
                <a:lnTo>
                  <a:pt x="5304" y="527196"/>
                </a:lnTo>
                <a:lnTo>
                  <a:pt x="19764" y="548671"/>
                </a:lnTo>
                <a:lnTo>
                  <a:pt x="41201" y="563145"/>
                </a:lnTo>
                <a:lnTo>
                  <a:pt x="67437" y="568452"/>
                </a:lnTo>
                <a:lnTo>
                  <a:pt x="1196594" y="568452"/>
                </a:lnTo>
                <a:lnTo>
                  <a:pt x="1222829" y="563145"/>
                </a:lnTo>
                <a:lnTo>
                  <a:pt x="1244266" y="548671"/>
                </a:lnTo>
                <a:lnTo>
                  <a:pt x="1258726" y="527196"/>
                </a:lnTo>
                <a:lnTo>
                  <a:pt x="1264031" y="500888"/>
                </a:lnTo>
                <a:lnTo>
                  <a:pt x="1264031" y="231140"/>
                </a:lnTo>
                <a:lnTo>
                  <a:pt x="1258726" y="204831"/>
                </a:lnTo>
                <a:lnTo>
                  <a:pt x="1244266" y="183356"/>
                </a:lnTo>
                <a:lnTo>
                  <a:pt x="1222829" y="168882"/>
                </a:lnTo>
                <a:lnTo>
                  <a:pt x="1196594" y="163576"/>
                </a:lnTo>
                <a:close/>
              </a:path>
              <a:path w="1264285" h="568960">
                <a:moveTo>
                  <a:pt x="352806" y="0"/>
                </a:moveTo>
                <a:lnTo>
                  <a:pt x="210692" y="163576"/>
                </a:lnTo>
                <a:lnTo>
                  <a:pt x="526669" y="163576"/>
                </a:lnTo>
                <a:lnTo>
                  <a:pt x="352806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75257" y="3760723"/>
            <a:ext cx="790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Inpres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no.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20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</a:pP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Tahun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2025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47407" y="3606291"/>
            <a:ext cx="1264285" cy="568960"/>
          </a:xfrm>
          <a:custGeom>
            <a:avLst/>
            <a:gdLst/>
            <a:ahLst/>
            <a:cxnLst/>
            <a:rect l="l" t="t" r="r" b="b"/>
            <a:pathLst>
              <a:path w="1264284" h="568960">
                <a:moveTo>
                  <a:pt x="1196594" y="163703"/>
                </a:moveTo>
                <a:lnTo>
                  <a:pt x="67437" y="163703"/>
                </a:lnTo>
                <a:lnTo>
                  <a:pt x="41201" y="168989"/>
                </a:lnTo>
                <a:lnTo>
                  <a:pt x="19764" y="183419"/>
                </a:lnTo>
                <a:lnTo>
                  <a:pt x="5304" y="204851"/>
                </a:lnTo>
                <a:lnTo>
                  <a:pt x="0" y="231140"/>
                </a:lnTo>
                <a:lnTo>
                  <a:pt x="0" y="501015"/>
                </a:lnTo>
                <a:lnTo>
                  <a:pt x="5304" y="527250"/>
                </a:lnTo>
                <a:lnTo>
                  <a:pt x="19764" y="548687"/>
                </a:lnTo>
                <a:lnTo>
                  <a:pt x="41201" y="563147"/>
                </a:lnTo>
                <a:lnTo>
                  <a:pt x="67437" y="568452"/>
                </a:lnTo>
                <a:lnTo>
                  <a:pt x="1196594" y="568452"/>
                </a:lnTo>
                <a:lnTo>
                  <a:pt x="1222829" y="563147"/>
                </a:lnTo>
                <a:lnTo>
                  <a:pt x="1244266" y="548687"/>
                </a:lnTo>
                <a:lnTo>
                  <a:pt x="1258726" y="527250"/>
                </a:lnTo>
                <a:lnTo>
                  <a:pt x="1264031" y="501015"/>
                </a:lnTo>
                <a:lnTo>
                  <a:pt x="1264031" y="231140"/>
                </a:lnTo>
                <a:lnTo>
                  <a:pt x="1258726" y="204851"/>
                </a:lnTo>
                <a:lnTo>
                  <a:pt x="1244266" y="183419"/>
                </a:lnTo>
                <a:lnTo>
                  <a:pt x="1222829" y="168989"/>
                </a:lnTo>
                <a:lnTo>
                  <a:pt x="1196594" y="163703"/>
                </a:lnTo>
                <a:close/>
              </a:path>
              <a:path w="1264284" h="568960">
                <a:moveTo>
                  <a:pt x="352933" y="0"/>
                </a:moveTo>
                <a:lnTo>
                  <a:pt x="210693" y="163703"/>
                </a:lnTo>
                <a:lnTo>
                  <a:pt x="526669" y="163703"/>
                </a:lnTo>
                <a:lnTo>
                  <a:pt x="352933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86727" y="3765550"/>
            <a:ext cx="986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Penutupan Layanan</a:t>
            </a:r>
            <a:r>
              <a:rPr sz="1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PBPD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246486" y="3620389"/>
            <a:ext cx="1475740" cy="925194"/>
          </a:xfrm>
          <a:custGeom>
            <a:avLst/>
            <a:gdLst/>
            <a:ahLst/>
            <a:cxnLst/>
            <a:rect l="l" t="t" r="r" b="b"/>
            <a:pathLst>
              <a:path w="1475740" h="925195">
                <a:moveTo>
                  <a:pt x="1348486" y="163956"/>
                </a:moveTo>
                <a:lnTo>
                  <a:pt x="126746" y="163956"/>
                </a:lnTo>
                <a:lnTo>
                  <a:pt x="77366" y="173922"/>
                </a:lnTo>
                <a:lnTo>
                  <a:pt x="37084" y="201104"/>
                </a:lnTo>
                <a:lnTo>
                  <a:pt x="9945" y="241430"/>
                </a:lnTo>
                <a:lnTo>
                  <a:pt x="0" y="290830"/>
                </a:lnTo>
                <a:lnTo>
                  <a:pt x="0" y="797813"/>
                </a:lnTo>
                <a:lnTo>
                  <a:pt x="9945" y="847213"/>
                </a:lnTo>
                <a:lnTo>
                  <a:pt x="37084" y="887539"/>
                </a:lnTo>
                <a:lnTo>
                  <a:pt x="77366" y="914721"/>
                </a:lnTo>
                <a:lnTo>
                  <a:pt x="126746" y="924687"/>
                </a:lnTo>
                <a:lnTo>
                  <a:pt x="1348486" y="924687"/>
                </a:lnTo>
                <a:lnTo>
                  <a:pt x="1397811" y="914721"/>
                </a:lnTo>
                <a:lnTo>
                  <a:pt x="1438100" y="887539"/>
                </a:lnTo>
                <a:lnTo>
                  <a:pt x="1465268" y="847213"/>
                </a:lnTo>
                <a:lnTo>
                  <a:pt x="1475232" y="797813"/>
                </a:lnTo>
                <a:lnTo>
                  <a:pt x="1475232" y="290830"/>
                </a:lnTo>
                <a:lnTo>
                  <a:pt x="1465268" y="241430"/>
                </a:lnTo>
                <a:lnTo>
                  <a:pt x="1438100" y="201104"/>
                </a:lnTo>
                <a:lnTo>
                  <a:pt x="1397811" y="173922"/>
                </a:lnTo>
                <a:lnTo>
                  <a:pt x="1348486" y="163956"/>
                </a:lnTo>
                <a:close/>
              </a:path>
              <a:path w="1475740" h="925195">
                <a:moveTo>
                  <a:pt x="349123" y="0"/>
                </a:moveTo>
                <a:lnTo>
                  <a:pt x="245872" y="163956"/>
                </a:lnTo>
                <a:lnTo>
                  <a:pt x="614680" y="163956"/>
                </a:lnTo>
                <a:lnTo>
                  <a:pt x="349123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397490" y="3775075"/>
            <a:ext cx="1174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Penetapan</a:t>
            </a:r>
            <a:r>
              <a:rPr sz="12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acuan desil</a:t>
            </a:r>
            <a:r>
              <a:rPr sz="1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z="12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sd</a:t>
            </a:r>
            <a:r>
              <a:rPr sz="12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2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1200" spc="-10" dirty="0">
                <a:solidFill>
                  <a:srgbClr val="FFFFFF"/>
                </a:solidFill>
                <a:latin typeface="Trebuchet MS"/>
                <a:cs typeface="Trebuchet MS"/>
              </a:rPr>
              <a:t>pembukaan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layanan</a:t>
            </a:r>
            <a:r>
              <a:rPr sz="12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rebuchet MS"/>
                <a:cs typeface="Trebuchet MS"/>
              </a:rPr>
              <a:t>PBPD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68625" y="5354701"/>
            <a:ext cx="619125" cy="358775"/>
          </a:xfrm>
          <a:custGeom>
            <a:avLst/>
            <a:gdLst/>
            <a:ahLst/>
            <a:cxnLst/>
            <a:rect l="l" t="t" r="r" b="b"/>
            <a:pathLst>
              <a:path w="619125" h="358775">
                <a:moveTo>
                  <a:pt x="439292" y="0"/>
                </a:moveTo>
                <a:lnTo>
                  <a:pt x="439292" y="89662"/>
                </a:lnTo>
                <a:lnTo>
                  <a:pt x="0" y="89662"/>
                </a:lnTo>
                <a:lnTo>
                  <a:pt x="0" y="268986"/>
                </a:lnTo>
                <a:lnTo>
                  <a:pt x="439292" y="268986"/>
                </a:lnTo>
                <a:lnTo>
                  <a:pt x="439292" y="358635"/>
                </a:lnTo>
                <a:lnTo>
                  <a:pt x="618616" y="179324"/>
                </a:lnTo>
                <a:lnTo>
                  <a:pt x="439292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25159" y="5336159"/>
            <a:ext cx="619125" cy="358775"/>
          </a:xfrm>
          <a:custGeom>
            <a:avLst/>
            <a:gdLst/>
            <a:ahLst/>
            <a:cxnLst/>
            <a:rect l="l" t="t" r="r" b="b"/>
            <a:pathLst>
              <a:path w="619125" h="358775">
                <a:moveTo>
                  <a:pt x="439292" y="0"/>
                </a:moveTo>
                <a:lnTo>
                  <a:pt x="439292" y="89661"/>
                </a:lnTo>
                <a:lnTo>
                  <a:pt x="0" y="89661"/>
                </a:lnTo>
                <a:lnTo>
                  <a:pt x="0" y="268960"/>
                </a:lnTo>
                <a:lnTo>
                  <a:pt x="439292" y="268960"/>
                </a:lnTo>
                <a:lnTo>
                  <a:pt x="439292" y="358609"/>
                </a:lnTo>
                <a:lnTo>
                  <a:pt x="618616" y="179323"/>
                </a:lnTo>
                <a:lnTo>
                  <a:pt x="439292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29015" y="5334380"/>
            <a:ext cx="618490" cy="358775"/>
          </a:xfrm>
          <a:custGeom>
            <a:avLst/>
            <a:gdLst/>
            <a:ahLst/>
            <a:cxnLst/>
            <a:rect l="l" t="t" r="r" b="b"/>
            <a:pathLst>
              <a:path w="618490" h="358775">
                <a:moveTo>
                  <a:pt x="439292" y="0"/>
                </a:moveTo>
                <a:lnTo>
                  <a:pt x="439292" y="89662"/>
                </a:lnTo>
                <a:lnTo>
                  <a:pt x="0" y="89662"/>
                </a:lnTo>
                <a:lnTo>
                  <a:pt x="0" y="268960"/>
                </a:lnTo>
                <a:lnTo>
                  <a:pt x="439292" y="268960"/>
                </a:lnTo>
                <a:lnTo>
                  <a:pt x="439292" y="358609"/>
                </a:lnTo>
                <a:lnTo>
                  <a:pt x="618489" y="179324"/>
                </a:lnTo>
                <a:lnTo>
                  <a:pt x="439292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00464" y="4773421"/>
            <a:ext cx="2202180" cy="1606550"/>
          </a:xfrm>
          <a:custGeom>
            <a:avLst/>
            <a:gdLst/>
            <a:ahLst/>
            <a:cxnLst/>
            <a:rect l="l" t="t" r="r" b="b"/>
            <a:pathLst>
              <a:path w="2202179" h="1606550">
                <a:moveTo>
                  <a:pt x="1934082" y="0"/>
                </a:moveTo>
                <a:lnTo>
                  <a:pt x="267715" y="0"/>
                </a:lnTo>
                <a:lnTo>
                  <a:pt x="219600" y="4314"/>
                </a:lnTo>
                <a:lnTo>
                  <a:pt x="174312" y="16752"/>
                </a:lnTo>
                <a:lnTo>
                  <a:pt x="132606" y="36557"/>
                </a:lnTo>
                <a:lnTo>
                  <a:pt x="95241" y="62972"/>
                </a:lnTo>
                <a:lnTo>
                  <a:pt x="62972" y="95241"/>
                </a:lnTo>
                <a:lnTo>
                  <a:pt x="36557" y="132606"/>
                </a:lnTo>
                <a:lnTo>
                  <a:pt x="16752" y="174312"/>
                </a:lnTo>
                <a:lnTo>
                  <a:pt x="4314" y="219600"/>
                </a:lnTo>
                <a:lnTo>
                  <a:pt x="0" y="267715"/>
                </a:lnTo>
                <a:lnTo>
                  <a:pt x="0" y="1338707"/>
                </a:lnTo>
                <a:lnTo>
                  <a:pt x="4314" y="1386836"/>
                </a:lnTo>
                <a:lnTo>
                  <a:pt x="16752" y="1432136"/>
                </a:lnTo>
                <a:lnTo>
                  <a:pt x="36557" y="1473848"/>
                </a:lnTo>
                <a:lnTo>
                  <a:pt x="62972" y="1511218"/>
                </a:lnTo>
                <a:lnTo>
                  <a:pt x="95241" y="1543489"/>
                </a:lnTo>
                <a:lnTo>
                  <a:pt x="132606" y="1569905"/>
                </a:lnTo>
                <a:lnTo>
                  <a:pt x="174312" y="1589709"/>
                </a:lnTo>
                <a:lnTo>
                  <a:pt x="219600" y="1602147"/>
                </a:lnTo>
                <a:lnTo>
                  <a:pt x="267715" y="1606461"/>
                </a:lnTo>
                <a:lnTo>
                  <a:pt x="1934082" y="1606461"/>
                </a:lnTo>
                <a:lnTo>
                  <a:pt x="1982198" y="1602147"/>
                </a:lnTo>
                <a:lnTo>
                  <a:pt x="2027486" y="1589709"/>
                </a:lnTo>
                <a:lnTo>
                  <a:pt x="2069192" y="1569905"/>
                </a:lnTo>
                <a:lnTo>
                  <a:pt x="2106557" y="1543489"/>
                </a:lnTo>
                <a:lnTo>
                  <a:pt x="2138826" y="1511218"/>
                </a:lnTo>
                <a:lnTo>
                  <a:pt x="2165241" y="1473848"/>
                </a:lnTo>
                <a:lnTo>
                  <a:pt x="2185046" y="1432136"/>
                </a:lnTo>
                <a:lnTo>
                  <a:pt x="2197484" y="1386836"/>
                </a:lnTo>
                <a:lnTo>
                  <a:pt x="2201799" y="1338707"/>
                </a:lnTo>
                <a:lnTo>
                  <a:pt x="2201799" y="267715"/>
                </a:lnTo>
                <a:lnTo>
                  <a:pt x="2197484" y="219600"/>
                </a:lnTo>
                <a:lnTo>
                  <a:pt x="2185046" y="174312"/>
                </a:lnTo>
                <a:lnTo>
                  <a:pt x="2165241" y="132606"/>
                </a:lnTo>
                <a:lnTo>
                  <a:pt x="2138826" y="95241"/>
                </a:lnTo>
                <a:lnTo>
                  <a:pt x="2106557" y="62972"/>
                </a:lnTo>
                <a:lnTo>
                  <a:pt x="2069192" y="36557"/>
                </a:lnTo>
                <a:lnTo>
                  <a:pt x="2027486" y="16752"/>
                </a:lnTo>
                <a:lnTo>
                  <a:pt x="1982198" y="4314"/>
                </a:lnTo>
                <a:lnTo>
                  <a:pt x="1934082" y="0"/>
                </a:lnTo>
                <a:close/>
              </a:path>
            </a:pathLst>
          </a:custGeom>
          <a:solidFill>
            <a:srgbClr val="83C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471786" y="4870196"/>
            <a:ext cx="1861820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" marR="37465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rebuchet MS"/>
                <a:cs typeface="Trebuchet MS"/>
              </a:rPr>
              <a:t>Surat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PLN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Kantor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Pusat</a:t>
            </a:r>
            <a:r>
              <a:rPr sz="1000" spc="-5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EVP</a:t>
            </a:r>
            <a:r>
              <a:rPr sz="1000" spc="-80" dirty="0">
                <a:latin typeface="Trebuchet MS"/>
                <a:cs typeface="Trebuchet MS"/>
              </a:rPr>
              <a:t> </a:t>
            </a:r>
            <a:r>
              <a:rPr sz="1000" spc="30" dirty="0">
                <a:latin typeface="Trebuchet MS"/>
                <a:cs typeface="Trebuchet MS"/>
              </a:rPr>
              <a:t>CES </a:t>
            </a:r>
            <a:r>
              <a:rPr sz="1000" dirty="0">
                <a:latin typeface="Trebuchet MS"/>
                <a:cs typeface="Trebuchet MS"/>
              </a:rPr>
              <a:t>C</a:t>
            </a:r>
            <a:r>
              <a:rPr sz="1000" spc="-8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EVP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PPR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30" dirty="0">
                <a:latin typeface="Trebuchet MS"/>
                <a:cs typeface="Trebuchet MS"/>
              </a:rPr>
              <a:t>ke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Unit</a:t>
            </a:r>
            <a:r>
              <a:rPr sz="1000" spc="-9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No.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latin typeface="Trebuchet MS"/>
                <a:cs typeface="Trebuchet MS"/>
              </a:rPr>
              <a:t>55261/AGA.04.01/F01060200/20</a:t>
            </a:r>
            <a:endParaRPr sz="10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</a:pPr>
            <a:r>
              <a:rPr sz="1000" dirty="0">
                <a:latin typeface="Trebuchet MS"/>
                <a:cs typeface="Trebuchet MS"/>
              </a:rPr>
              <a:t>25</a:t>
            </a:r>
            <a:r>
              <a:rPr sz="1000" spc="-65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tanggal </a:t>
            </a:r>
            <a:r>
              <a:rPr sz="1000" dirty="0">
                <a:latin typeface="Trebuchet MS"/>
                <a:cs typeface="Trebuchet MS"/>
              </a:rPr>
              <a:t>14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Oktober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2025 </a:t>
            </a:r>
            <a:r>
              <a:rPr sz="1000" spc="-35" dirty="0">
                <a:latin typeface="Trebuchet MS"/>
                <a:cs typeface="Trebuchet MS"/>
              </a:rPr>
              <a:t>perihal</a:t>
            </a:r>
            <a:r>
              <a:rPr sz="1000" spc="-20" dirty="0">
                <a:latin typeface="Trebuchet MS"/>
                <a:cs typeface="Trebuchet MS"/>
              </a:rPr>
              <a:t> Penyampaian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Perubahan </a:t>
            </a:r>
            <a:r>
              <a:rPr sz="1000" dirty="0">
                <a:latin typeface="Trebuchet MS"/>
                <a:cs typeface="Trebuchet MS"/>
              </a:rPr>
              <a:t>Acuan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Data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Penerima </a:t>
            </a:r>
            <a:r>
              <a:rPr sz="1000" dirty="0">
                <a:latin typeface="Trebuchet MS"/>
                <a:cs typeface="Trebuchet MS"/>
              </a:rPr>
              <a:t>Sambungan</a:t>
            </a:r>
            <a:r>
              <a:rPr sz="1000" spc="-3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Rumah</a:t>
            </a:r>
            <a:r>
              <a:rPr sz="1000" spc="-3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Tangga </a:t>
            </a:r>
            <a:r>
              <a:rPr sz="1000" dirty="0">
                <a:latin typeface="Trebuchet MS"/>
                <a:cs typeface="Trebuchet MS"/>
              </a:rPr>
              <a:t>Subsidi</a:t>
            </a:r>
            <a:r>
              <a:rPr sz="1000" spc="-55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dari</a:t>
            </a:r>
            <a:r>
              <a:rPr sz="1000" spc="-4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DTKS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menjadi</a:t>
            </a:r>
            <a:r>
              <a:rPr sz="1000" spc="-6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DTSEN dan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Penggunaan</a:t>
            </a:r>
            <a:r>
              <a:rPr sz="1000" spc="-4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FSO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549508" y="6414147"/>
            <a:ext cx="12172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4</a:t>
            </a:fld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284" rIns="0" bIns="0" rtlCol="0">
            <a:spAutoFit/>
          </a:bodyPr>
          <a:lstStyle/>
          <a:p>
            <a:pPr marL="2440940" marR="5080" indent="-1800225">
              <a:lnSpc>
                <a:spcPts val="1939"/>
              </a:lnSpc>
              <a:spcBef>
                <a:spcPts val="345"/>
              </a:spcBef>
            </a:pPr>
            <a:r>
              <a:rPr sz="1800" dirty="0"/>
              <a:t>Integrasi</a:t>
            </a:r>
            <a:r>
              <a:rPr sz="1800" spc="-25" dirty="0"/>
              <a:t> </a:t>
            </a:r>
            <a:r>
              <a:rPr sz="1800" dirty="0"/>
              <a:t>Data</a:t>
            </a:r>
            <a:r>
              <a:rPr sz="1800" spc="-25" dirty="0"/>
              <a:t> </a:t>
            </a:r>
            <a:r>
              <a:rPr sz="1800" dirty="0"/>
              <a:t>Layanan</a:t>
            </a:r>
            <a:r>
              <a:rPr sz="1800" spc="-5" dirty="0"/>
              <a:t> </a:t>
            </a:r>
            <a:r>
              <a:rPr sz="1800" dirty="0"/>
              <a:t>PBPD</a:t>
            </a:r>
            <a:r>
              <a:rPr sz="1800" spc="450" dirty="0"/>
              <a:t> </a:t>
            </a:r>
            <a:r>
              <a:rPr sz="1800" dirty="0"/>
              <a:t>(Pasang</a:t>
            </a:r>
            <a:r>
              <a:rPr sz="1800" spc="-20" dirty="0"/>
              <a:t> </a:t>
            </a:r>
            <a:r>
              <a:rPr sz="1800" dirty="0"/>
              <a:t>Baru</a:t>
            </a:r>
            <a:r>
              <a:rPr sz="1800" spc="-5" dirty="0"/>
              <a:t> </a:t>
            </a:r>
            <a:r>
              <a:rPr sz="1800" dirty="0"/>
              <a:t>Perubahan</a:t>
            </a:r>
            <a:r>
              <a:rPr sz="1800" spc="-30" dirty="0"/>
              <a:t> </a:t>
            </a:r>
            <a:r>
              <a:rPr sz="1800" spc="-10" dirty="0"/>
              <a:t>Daya) Menggunakan</a:t>
            </a:r>
            <a:r>
              <a:rPr sz="1800" spc="-114" dirty="0"/>
              <a:t> </a:t>
            </a:r>
            <a:r>
              <a:rPr sz="1800" dirty="0"/>
              <a:t>Acuan</a:t>
            </a:r>
            <a:r>
              <a:rPr sz="1800" spc="15" dirty="0"/>
              <a:t> </a:t>
            </a:r>
            <a:r>
              <a:rPr sz="1800" spc="-10" dirty="0"/>
              <a:t>DTSEN</a:t>
            </a:r>
            <a:endParaRPr sz="1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6134" y="1710435"/>
            <a:ext cx="5950203" cy="28576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54494" y="4866894"/>
            <a:ext cx="398017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Proses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validasi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NIK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dan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penentuan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Desil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dilakukan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secara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otomatis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dan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i="1" spc="-80" dirty="0">
                <a:latin typeface="Trebuchet MS"/>
                <a:cs typeface="Trebuchet MS"/>
              </a:rPr>
              <a:t>real</a:t>
            </a:r>
            <a:r>
              <a:rPr sz="1800" i="1" spc="-145" dirty="0">
                <a:latin typeface="Trebuchet MS"/>
                <a:cs typeface="Trebuchet MS"/>
              </a:rPr>
              <a:t> </a:t>
            </a:r>
            <a:r>
              <a:rPr sz="1800" i="1" spc="-20" dirty="0">
                <a:latin typeface="Trebuchet MS"/>
                <a:cs typeface="Trebuchet MS"/>
              </a:rPr>
              <a:t>time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1592452"/>
            <a:ext cx="5431282" cy="399186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97557" y="2336037"/>
            <a:ext cx="1508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5" dirty="0">
                <a:solidFill>
                  <a:srgbClr val="56B579"/>
                </a:solidFill>
                <a:latin typeface="Trebuchet MS"/>
                <a:cs typeface="Trebuchet MS"/>
              </a:rPr>
              <a:t>10</a:t>
            </a:r>
            <a:r>
              <a:rPr sz="1600" b="1" spc="-130" dirty="0">
                <a:solidFill>
                  <a:srgbClr val="56B579"/>
                </a:solidFill>
                <a:latin typeface="Trebuchet MS"/>
                <a:cs typeface="Trebuchet MS"/>
              </a:rPr>
              <a:t> </a:t>
            </a:r>
            <a:r>
              <a:rPr sz="1600" b="1" spc="-40" dirty="0">
                <a:solidFill>
                  <a:srgbClr val="56B579"/>
                </a:solidFill>
                <a:latin typeface="Trebuchet MS"/>
                <a:cs typeface="Trebuchet MS"/>
              </a:rPr>
              <a:t>Oktober</a:t>
            </a:r>
            <a:r>
              <a:rPr sz="1600" b="1" spc="-125" dirty="0">
                <a:solidFill>
                  <a:srgbClr val="56B579"/>
                </a:solidFill>
                <a:latin typeface="Trebuchet MS"/>
                <a:cs typeface="Trebuchet MS"/>
              </a:rPr>
              <a:t> </a:t>
            </a:r>
            <a:r>
              <a:rPr sz="1600" b="1" spc="-60" dirty="0">
                <a:solidFill>
                  <a:srgbClr val="56B579"/>
                </a:solidFill>
                <a:latin typeface="Trebuchet MS"/>
                <a:cs typeface="Trebuchet MS"/>
              </a:rPr>
              <a:t>2025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549508" y="6414147"/>
            <a:ext cx="12172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6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5</a:t>
            </a:fld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3694" y="247014"/>
            <a:ext cx="5807710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ts val="2280"/>
              </a:lnSpc>
              <a:spcBef>
                <a:spcPts val="100"/>
              </a:spcBef>
            </a:pPr>
            <a:r>
              <a:rPr spc="-10" dirty="0"/>
              <a:t>Gambaran</a:t>
            </a:r>
          </a:p>
          <a:p>
            <a:pPr algn="ctr">
              <a:lnSpc>
                <a:spcPts val="2280"/>
              </a:lnSpc>
            </a:pPr>
            <a:r>
              <a:rPr dirty="0"/>
              <a:t>Data</a:t>
            </a:r>
            <a:r>
              <a:rPr spc="-70" dirty="0"/>
              <a:t> </a:t>
            </a:r>
            <a:r>
              <a:rPr spc="-10" dirty="0"/>
              <a:t>Tunggal</a:t>
            </a:r>
            <a:r>
              <a:rPr spc="-45" dirty="0"/>
              <a:t> </a:t>
            </a:r>
            <a:r>
              <a:rPr dirty="0"/>
              <a:t>Sosial</a:t>
            </a:r>
            <a:r>
              <a:rPr spc="-65" dirty="0"/>
              <a:t> </a:t>
            </a:r>
            <a:r>
              <a:rPr dirty="0"/>
              <a:t>Ekonomi</a:t>
            </a:r>
            <a:r>
              <a:rPr spc="-50" dirty="0"/>
              <a:t> </a:t>
            </a:r>
            <a:r>
              <a:rPr dirty="0"/>
              <a:t>Nasional</a:t>
            </a:r>
            <a:r>
              <a:rPr spc="-70" dirty="0"/>
              <a:t> </a:t>
            </a:r>
            <a:r>
              <a:rPr spc="-10" dirty="0"/>
              <a:t>(DTSEN)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9430" y="1488313"/>
          <a:ext cx="11347449" cy="735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3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5480684" y="2228214"/>
            <a:ext cx="1230630" cy="430530"/>
            <a:chOff x="5480684" y="2228214"/>
            <a:chExt cx="1230630" cy="430530"/>
          </a:xfrm>
        </p:grpSpPr>
        <p:sp>
          <p:nvSpPr>
            <p:cNvPr id="6" name="object 6"/>
            <p:cNvSpPr/>
            <p:nvPr/>
          </p:nvSpPr>
          <p:spPr>
            <a:xfrm>
              <a:off x="5490209" y="2237739"/>
              <a:ext cx="1211580" cy="411480"/>
            </a:xfrm>
            <a:custGeom>
              <a:avLst/>
              <a:gdLst/>
              <a:ahLst/>
              <a:cxnLst/>
              <a:rect l="l" t="t" r="r" b="b"/>
              <a:pathLst>
                <a:path w="1211579" h="411480">
                  <a:moveTo>
                    <a:pt x="1211580" y="0"/>
                  </a:moveTo>
                  <a:lnTo>
                    <a:pt x="1108710" y="0"/>
                  </a:lnTo>
                  <a:lnTo>
                    <a:pt x="1108710" y="231521"/>
                  </a:lnTo>
                  <a:lnTo>
                    <a:pt x="1102645" y="261514"/>
                  </a:lnTo>
                  <a:lnTo>
                    <a:pt x="1086104" y="286019"/>
                  </a:lnTo>
                  <a:lnTo>
                    <a:pt x="1061561" y="302547"/>
                  </a:lnTo>
                  <a:lnTo>
                    <a:pt x="1031493" y="308610"/>
                  </a:lnTo>
                  <a:lnTo>
                    <a:pt x="231393" y="308610"/>
                  </a:lnTo>
                  <a:lnTo>
                    <a:pt x="201400" y="302547"/>
                  </a:lnTo>
                  <a:lnTo>
                    <a:pt x="176895" y="286019"/>
                  </a:lnTo>
                  <a:lnTo>
                    <a:pt x="160367" y="261514"/>
                  </a:lnTo>
                  <a:lnTo>
                    <a:pt x="154304" y="231521"/>
                  </a:lnTo>
                  <a:lnTo>
                    <a:pt x="154304" y="205739"/>
                  </a:lnTo>
                  <a:lnTo>
                    <a:pt x="205739" y="205739"/>
                  </a:lnTo>
                  <a:lnTo>
                    <a:pt x="102869" y="102870"/>
                  </a:lnTo>
                  <a:lnTo>
                    <a:pt x="0" y="205739"/>
                  </a:lnTo>
                  <a:lnTo>
                    <a:pt x="51435" y="205739"/>
                  </a:lnTo>
                  <a:lnTo>
                    <a:pt x="51435" y="231521"/>
                  </a:lnTo>
                  <a:lnTo>
                    <a:pt x="57868" y="279379"/>
                  </a:lnTo>
                  <a:lnTo>
                    <a:pt x="76021" y="322373"/>
                  </a:lnTo>
                  <a:lnTo>
                    <a:pt x="104171" y="358790"/>
                  </a:lnTo>
                  <a:lnTo>
                    <a:pt x="140598" y="386921"/>
                  </a:lnTo>
                  <a:lnTo>
                    <a:pt x="183579" y="405055"/>
                  </a:lnTo>
                  <a:lnTo>
                    <a:pt x="231393" y="411480"/>
                  </a:lnTo>
                  <a:lnTo>
                    <a:pt x="1031493" y="411480"/>
                  </a:lnTo>
                  <a:lnTo>
                    <a:pt x="1079361" y="405055"/>
                  </a:lnTo>
                  <a:lnTo>
                    <a:pt x="1122378" y="386921"/>
                  </a:lnTo>
                  <a:lnTo>
                    <a:pt x="1158827" y="358790"/>
                  </a:lnTo>
                  <a:lnTo>
                    <a:pt x="1186989" y="322373"/>
                  </a:lnTo>
                  <a:lnTo>
                    <a:pt x="1205145" y="279379"/>
                  </a:lnTo>
                  <a:lnTo>
                    <a:pt x="1211580" y="231521"/>
                  </a:lnTo>
                  <a:lnTo>
                    <a:pt x="1211580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90209" y="2237739"/>
              <a:ext cx="1211580" cy="411480"/>
            </a:xfrm>
            <a:custGeom>
              <a:avLst/>
              <a:gdLst/>
              <a:ahLst/>
              <a:cxnLst/>
              <a:rect l="l" t="t" r="r" b="b"/>
              <a:pathLst>
                <a:path w="1211579" h="411480">
                  <a:moveTo>
                    <a:pt x="1211580" y="0"/>
                  </a:moveTo>
                  <a:lnTo>
                    <a:pt x="1211580" y="231521"/>
                  </a:lnTo>
                  <a:lnTo>
                    <a:pt x="1205145" y="279379"/>
                  </a:lnTo>
                  <a:lnTo>
                    <a:pt x="1186989" y="322373"/>
                  </a:lnTo>
                  <a:lnTo>
                    <a:pt x="1158827" y="358790"/>
                  </a:lnTo>
                  <a:lnTo>
                    <a:pt x="1122378" y="386921"/>
                  </a:lnTo>
                  <a:lnTo>
                    <a:pt x="1079361" y="405055"/>
                  </a:lnTo>
                  <a:lnTo>
                    <a:pt x="1031493" y="411480"/>
                  </a:lnTo>
                  <a:lnTo>
                    <a:pt x="231393" y="411480"/>
                  </a:lnTo>
                  <a:lnTo>
                    <a:pt x="183579" y="405055"/>
                  </a:lnTo>
                  <a:lnTo>
                    <a:pt x="140598" y="386921"/>
                  </a:lnTo>
                  <a:lnTo>
                    <a:pt x="104171" y="358790"/>
                  </a:lnTo>
                  <a:lnTo>
                    <a:pt x="76021" y="322373"/>
                  </a:lnTo>
                  <a:lnTo>
                    <a:pt x="57868" y="279379"/>
                  </a:lnTo>
                  <a:lnTo>
                    <a:pt x="51435" y="231521"/>
                  </a:lnTo>
                  <a:lnTo>
                    <a:pt x="51435" y="205739"/>
                  </a:lnTo>
                  <a:lnTo>
                    <a:pt x="0" y="205739"/>
                  </a:lnTo>
                  <a:lnTo>
                    <a:pt x="102869" y="102870"/>
                  </a:lnTo>
                  <a:lnTo>
                    <a:pt x="205739" y="205739"/>
                  </a:lnTo>
                  <a:lnTo>
                    <a:pt x="154304" y="205739"/>
                  </a:lnTo>
                  <a:lnTo>
                    <a:pt x="154304" y="231521"/>
                  </a:lnTo>
                  <a:lnTo>
                    <a:pt x="160367" y="261514"/>
                  </a:lnTo>
                  <a:lnTo>
                    <a:pt x="176895" y="286019"/>
                  </a:lnTo>
                  <a:lnTo>
                    <a:pt x="201400" y="302547"/>
                  </a:lnTo>
                  <a:lnTo>
                    <a:pt x="231393" y="308610"/>
                  </a:lnTo>
                  <a:lnTo>
                    <a:pt x="1031493" y="308610"/>
                  </a:lnTo>
                  <a:lnTo>
                    <a:pt x="1061561" y="302547"/>
                  </a:lnTo>
                  <a:lnTo>
                    <a:pt x="1086104" y="286019"/>
                  </a:lnTo>
                  <a:lnTo>
                    <a:pt x="1102645" y="261514"/>
                  </a:lnTo>
                  <a:lnTo>
                    <a:pt x="1108710" y="231521"/>
                  </a:lnTo>
                  <a:lnTo>
                    <a:pt x="1108710" y="0"/>
                  </a:lnTo>
                  <a:lnTo>
                    <a:pt x="1211580" y="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53985" y="2808071"/>
            <a:ext cx="5244465" cy="646430"/>
          </a:xfrm>
          <a:custGeom>
            <a:avLst/>
            <a:gdLst/>
            <a:ahLst/>
            <a:cxnLst/>
            <a:rect l="l" t="t" r="r" b="b"/>
            <a:pathLst>
              <a:path w="5244465" h="646429">
                <a:moveTo>
                  <a:pt x="5244465" y="0"/>
                </a:moveTo>
                <a:lnTo>
                  <a:pt x="0" y="0"/>
                </a:lnTo>
                <a:lnTo>
                  <a:pt x="0" y="646328"/>
                </a:lnTo>
                <a:lnTo>
                  <a:pt x="5244465" y="646328"/>
                </a:lnTo>
                <a:lnTo>
                  <a:pt x="5244465" y="0"/>
                </a:lnTo>
                <a:close/>
              </a:path>
            </a:pathLst>
          </a:custGeom>
          <a:solidFill>
            <a:srgbClr val="95DC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1811" y="2823464"/>
            <a:ext cx="4989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0085" marR="5080" indent="-668020">
              <a:lnSpc>
                <a:spcPct val="100000"/>
              </a:lnSpc>
              <a:spcBef>
                <a:spcPts val="100"/>
              </a:spcBef>
            </a:pPr>
            <a:r>
              <a:rPr sz="1800" b="1" spc="-110" dirty="0">
                <a:latin typeface="Trebuchet MS"/>
                <a:cs typeface="Trebuchet MS"/>
              </a:rPr>
              <a:t>Jika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ada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perubahan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Desil</a:t>
            </a:r>
            <a:r>
              <a:rPr sz="1800" b="1" spc="-10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untuk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100" dirty="0">
                <a:latin typeface="Trebuchet MS"/>
                <a:cs typeface="Trebuchet MS"/>
              </a:rPr>
              <a:t>1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(satu)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keluarga akan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berdampak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pada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semua</a:t>
            </a:r>
            <a:r>
              <a:rPr sz="1800" b="1" spc="-10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Desil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19430" y="4620386"/>
          <a:ext cx="11347449" cy="735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7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DESIL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5" dirty="0">
                          <a:latin typeface="Trebuchet MS"/>
                          <a:cs typeface="Trebuchet MS"/>
                        </a:rPr>
                        <a:t>9,3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Jt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5623559" y="5468111"/>
            <a:ext cx="944880" cy="325120"/>
            <a:chOff x="5623559" y="5468111"/>
            <a:chExt cx="944880" cy="325120"/>
          </a:xfrm>
        </p:grpSpPr>
        <p:sp>
          <p:nvSpPr>
            <p:cNvPr id="12" name="object 12"/>
            <p:cNvSpPr/>
            <p:nvPr/>
          </p:nvSpPr>
          <p:spPr>
            <a:xfrm>
              <a:off x="5633084" y="5477636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152780" y="0"/>
                  </a:moveTo>
                  <a:lnTo>
                    <a:pt x="0" y="152844"/>
                  </a:lnTo>
                  <a:lnTo>
                    <a:pt x="152780" y="305650"/>
                  </a:lnTo>
                  <a:lnTo>
                    <a:pt x="152780" y="229247"/>
                  </a:lnTo>
                  <a:lnTo>
                    <a:pt x="925830" y="229247"/>
                  </a:lnTo>
                  <a:lnTo>
                    <a:pt x="925830" y="76453"/>
                  </a:lnTo>
                  <a:lnTo>
                    <a:pt x="152780" y="76453"/>
                  </a:lnTo>
                  <a:lnTo>
                    <a:pt x="152780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33084" y="5477636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0" y="152844"/>
                  </a:moveTo>
                  <a:lnTo>
                    <a:pt x="152780" y="0"/>
                  </a:lnTo>
                  <a:lnTo>
                    <a:pt x="152780" y="76453"/>
                  </a:lnTo>
                  <a:lnTo>
                    <a:pt x="925830" y="76453"/>
                  </a:lnTo>
                  <a:lnTo>
                    <a:pt x="925830" y="229247"/>
                  </a:lnTo>
                  <a:lnTo>
                    <a:pt x="152780" y="229247"/>
                  </a:lnTo>
                  <a:lnTo>
                    <a:pt x="152780" y="305650"/>
                  </a:lnTo>
                  <a:lnTo>
                    <a:pt x="0" y="152844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23559" y="4197350"/>
            <a:ext cx="944880" cy="325120"/>
            <a:chOff x="5623559" y="4197350"/>
            <a:chExt cx="944880" cy="325120"/>
          </a:xfrm>
        </p:grpSpPr>
        <p:sp>
          <p:nvSpPr>
            <p:cNvPr id="15" name="object 15"/>
            <p:cNvSpPr/>
            <p:nvPr/>
          </p:nvSpPr>
          <p:spPr>
            <a:xfrm>
              <a:off x="5633084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30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33084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30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30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930390" y="4197350"/>
            <a:ext cx="944880" cy="325120"/>
            <a:chOff x="6930390" y="4197350"/>
            <a:chExt cx="944880" cy="325120"/>
          </a:xfrm>
        </p:grpSpPr>
        <p:sp>
          <p:nvSpPr>
            <p:cNvPr id="18" name="object 18"/>
            <p:cNvSpPr/>
            <p:nvPr/>
          </p:nvSpPr>
          <p:spPr>
            <a:xfrm>
              <a:off x="6939915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29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39915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101330" y="4197350"/>
            <a:ext cx="944880" cy="325120"/>
            <a:chOff x="8101330" y="4197350"/>
            <a:chExt cx="944880" cy="325120"/>
          </a:xfrm>
        </p:grpSpPr>
        <p:sp>
          <p:nvSpPr>
            <p:cNvPr id="21" name="object 21"/>
            <p:cNvSpPr/>
            <p:nvPr/>
          </p:nvSpPr>
          <p:spPr>
            <a:xfrm>
              <a:off x="8110855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29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10855" y="4206875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272396" y="4194936"/>
            <a:ext cx="944880" cy="325120"/>
            <a:chOff x="9272396" y="4194936"/>
            <a:chExt cx="944880" cy="325120"/>
          </a:xfrm>
        </p:grpSpPr>
        <p:sp>
          <p:nvSpPr>
            <p:cNvPr id="24" name="object 24"/>
            <p:cNvSpPr/>
            <p:nvPr/>
          </p:nvSpPr>
          <p:spPr>
            <a:xfrm>
              <a:off x="9281921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2922" y="0"/>
                  </a:moveTo>
                  <a:lnTo>
                    <a:pt x="772922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2922" y="229235"/>
                  </a:lnTo>
                  <a:lnTo>
                    <a:pt x="772922" y="305562"/>
                  </a:lnTo>
                  <a:lnTo>
                    <a:pt x="925829" y="152781"/>
                  </a:lnTo>
                  <a:lnTo>
                    <a:pt x="772922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281921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2922" y="305562"/>
                  </a:lnTo>
                  <a:lnTo>
                    <a:pt x="772922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2922" y="76326"/>
                  </a:lnTo>
                  <a:lnTo>
                    <a:pt x="772922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409555" y="4194936"/>
            <a:ext cx="944880" cy="325120"/>
            <a:chOff x="10409555" y="4194936"/>
            <a:chExt cx="944880" cy="325120"/>
          </a:xfrm>
        </p:grpSpPr>
        <p:sp>
          <p:nvSpPr>
            <p:cNvPr id="27" name="object 27"/>
            <p:cNvSpPr/>
            <p:nvPr/>
          </p:nvSpPr>
          <p:spPr>
            <a:xfrm>
              <a:off x="10419080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29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419080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452620" y="4194936"/>
            <a:ext cx="944880" cy="325120"/>
            <a:chOff x="4452620" y="4194936"/>
            <a:chExt cx="944880" cy="325120"/>
          </a:xfrm>
        </p:grpSpPr>
        <p:sp>
          <p:nvSpPr>
            <p:cNvPr id="30" name="object 30"/>
            <p:cNvSpPr/>
            <p:nvPr/>
          </p:nvSpPr>
          <p:spPr>
            <a:xfrm>
              <a:off x="4462145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29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62145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259201" y="4194936"/>
            <a:ext cx="944880" cy="325120"/>
            <a:chOff x="3259201" y="4194936"/>
            <a:chExt cx="944880" cy="325120"/>
          </a:xfrm>
        </p:grpSpPr>
        <p:sp>
          <p:nvSpPr>
            <p:cNvPr id="33" name="object 33"/>
            <p:cNvSpPr/>
            <p:nvPr/>
          </p:nvSpPr>
          <p:spPr>
            <a:xfrm>
              <a:off x="3268726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29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68726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29" h="306070">
                  <a:moveTo>
                    <a:pt x="925829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2042667" y="4194936"/>
            <a:ext cx="944880" cy="325120"/>
            <a:chOff x="2042667" y="4194936"/>
            <a:chExt cx="944880" cy="325120"/>
          </a:xfrm>
        </p:grpSpPr>
        <p:sp>
          <p:nvSpPr>
            <p:cNvPr id="36" name="object 36"/>
            <p:cNvSpPr/>
            <p:nvPr/>
          </p:nvSpPr>
          <p:spPr>
            <a:xfrm>
              <a:off x="2052192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30" h="306070">
                  <a:moveTo>
                    <a:pt x="773049" y="0"/>
                  </a:moveTo>
                  <a:lnTo>
                    <a:pt x="773049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9" y="229235"/>
                  </a:lnTo>
                  <a:lnTo>
                    <a:pt x="773049" y="305562"/>
                  </a:lnTo>
                  <a:lnTo>
                    <a:pt x="925830" y="152781"/>
                  </a:lnTo>
                  <a:lnTo>
                    <a:pt x="7730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52192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30" h="306070">
                  <a:moveTo>
                    <a:pt x="925830" y="152781"/>
                  </a:moveTo>
                  <a:lnTo>
                    <a:pt x="773049" y="305562"/>
                  </a:lnTo>
                  <a:lnTo>
                    <a:pt x="773049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9" y="76326"/>
                  </a:lnTo>
                  <a:lnTo>
                    <a:pt x="773049" y="0"/>
                  </a:lnTo>
                  <a:lnTo>
                    <a:pt x="925830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60552" y="4194936"/>
            <a:ext cx="944880" cy="325120"/>
            <a:chOff x="860552" y="4194936"/>
            <a:chExt cx="944880" cy="325120"/>
          </a:xfrm>
        </p:grpSpPr>
        <p:sp>
          <p:nvSpPr>
            <p:cNvPr id="39" name="object 39"/>
            <p:cNvSpPr/>
            <p:nvPr/>
          </p:nvSpPr>
          <p:spPr>
            <a:xfrm>
              <a:off x="870077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30" h="306070">
                  <a:moveTo>
                    <a:pt x="773048" y="0"/>
                  </a:moveTo>
                  <a:lnTo>
                    <a:pt x="773048" y="76326"/>
                  </a:lnTo>
                  <a:lnTo>
                    <a:pt x="0" y="76326"/>
                  </a:lnTo>
                  <a:lnTo>
                    <a:pt x="0" y="229235"/>
                  </a:lnTo>
                  <a:lnTo>
                    <a:pt x="773048" y="229235"/>
                  </a:lnTo>
                  <a:lnTo>
                    <a:pt x="773048" y="305562"/>
                  </a:lnTo>
                  <a:lnTo>
                    <a:pt x="925829" y="152781"/>
                  </a:lnTo>
                  <a:lnTo>
                    <a:pt x="773048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70077" y="4204461"/>
              <a:ext cx="925830" cy="306070"/>
            </a:xfrm>
            <a:custGeom>
              <a:avLst/>
              <a:gdLst/>
              <a:ahLst/>
              <a:cxnLst/>
              <a:rect l="l" t="t" r="r" b="b"/>
              <a:pathLst>
                <a:path w="925830" h="306070">
                  <a:moveTo>
                    <a:pt x="925829" y="152781"/>
                  </a:moveTo>
                  <a:lnTo>
                    <a:pt x="773048" y="305562"/>
                  </a:lnTo>
                  <a:lnTo>
                    <a:pt x="773048" y="229235"/>
                  </a:lnTo>
                  <a:lnTo>
                    <a:pt x="0" y="229235"/>
                  </a:lnTo>
                  <a:lnTo>
                    <a:pt x="0" y="76326"/>
                  </a:lnTo>
                  <a:lnTo>
                    <a:pt x="773048" y="76326"/>
                  </a:lnTo>
                  <a:lnTo>
                    <a:pt x="773048" y="0"/>
                  </a:lnTo>
                  <a:lnTo>
                    <a:pt x="925829" y="152781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7135621" y="2782671"/>
            <a:ext cx="4002404" cy="646430"/>
          </a:xfrm>
          <a:custGeom>
            <a:avLst/>
            <a:gdLst/>
            <a:ahLst/>
            <a:cxnLst/>
            <a:rect l="l" t="t" r="r" b="b"/>
            <a:pathLst>
              <a:path w="4002404" h="646429">
                <a:moveTo>
                  <a:pt x="4002404" y="0"/>
                </a:moveTo>
                <a:lnTo>
                  <a:pt x="0" y="0"/>
                </a:lnTo>
                <a:lnTo>
                  <a:pt x="0" y="646328"/>
                </a:lnTo>
                <a:lnTo>
                  <a:pt x="4002404" y="646328"/>
                </a:lnTo>
                <a:lnTo>
                  <a:pt x="4002404" y="0"/>
                </a:lnTo>
                <a:close/>
              </a:path>
            </a:pathLst>
          </a:custGeom>
          <a:solidFill>
            <a:srgbClr val="95DC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424166" y="2798190"/>
            <a:ext cx="3427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265" marR="5080" indent="-5842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Trebuchet MS"/>
                <a:cs typeface="Trebuchet MS"/>
              </a:rPr>
              <a:t>Pembaruan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Desil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dilakukan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spc="-60" dirty="0">
                <a:latin typeface="Trebuchet MS"/>
                <a:cs typeface="Trebuchet MS"/>
              </a:rPr>
              <a:t>per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3 </a:t>
            </a:r>
            <a:r>
              <a:rPr sz="1800" b="1" dirty="0">
                <a:latin typeface="Trebuchet MS"/>
                <a:cs typeface="Trebuchet MS"/>
              </a:rPr>
              <a:t>Bulan</a:t>
            </a:r>
            <a:r>
              <a:rPr sz="1800" b="1" spc="-1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sekali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oleh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40" dirty="0">
                <a:latin typeface="Trebuchet MS"/>
                <a:cs typeface="Trebuchet MS"/>
              </a:rPr>
              <a:t>BPS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0549508" y="6414147"/>
            <a:ext cx="12172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6</a:t>
            </a:fld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119" y="2664917"/>
            <a:ext cx="5463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5" dirty="0">
                <a:solidFill>
                  <a:srgbClr val="FFFFFF"/>
                </a:solidFill>
                <a:latin typeface="Trebuchet MS"/>
                <a:cs typeface="Trebuchet MS"/>
              </a:rPr>
              <a:t>Alur</a:t>
            </a:r>
            <a:r>
              <a:rPr sz="3200" spc="-2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PBPD</a:t>
            </a:r>
            <a:r>
              <a:rPr sz="32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175" dirty="0">
                <a:solidFill>
                  <a:srgbClr val="FFFFFF"/>
                </a:solidFill>
                <a:latin typeface="Trebuchet MS"/>
                <a:cs typeface="Trebuchet MS"/>
              </a:rPr>
              <a:t>Permohonan</a:t>
            </a:r>
            <a:r>
              <a:rPr sz="32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Trebuchet MS"/>
                <a:cs typeface="Trebuchet MS"/>
              </a:rPr>
              <a:t>Subsidi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4729" marR="5080" indent="-3542665">
              <a:lnSpc>
                <a:spcPts val="2160"/>
              </a:lnSpc>
              <a:spcBef>
                <a:spcPts val="375"/>
              </a:spcBef>
            </a:pPr>
            <a:r>
              <a:rPr dirty="0"/>
              <a:t>Alur</a:t>
            </a:r>
            <a:r>
              <a:rPr spc="-65" dirty="0"/>
              <a:t> </a:t>
            </a:r>
            <a:r>
              <a:rPr dirty="0"/>
              <a:t>Proses</a:t>
            </a:r>
            <a:r>
              <a:rPr spc="-55" dirty="0"/>
              <a:t> </a:t>
            </a:r>
            <a:r>
              <a:rPr dirty="0"/>
              <a:t>Permohonan</a:t>
            </a:r>
            <a:r>
              <a:rPr spc="-45" dirty="0"/>
              <a:t> </a:t>
            </a:r>
            <a:r>
              <a:rPr dirty="0"/>
              <a:t>PBPD</a:t>
            </a:r>
            <a:r>
              <a:rPr spc="-40" dirty="0"/>
              <a:t> </a:t>
            </a:r>
            <a:r>
              <a:rPr spc="-20" dirty="0"/>
              <a:t>(SAAT</a:t>
            </a:r>
            <a:r>
              <a:rPr spc="-55" dirty="0"/>
              <a:t> </a:t>
            </a:r>
            <a:r>
              <a:rPr dirty="0"/>
              <a:t>INI)</a:t>
            </a:r>
            <a:r>
              <a:rPr spc="-60" dirty="0"/>
              <a:t> </a:t>
            </a:r>
            <a:r>
              <a:rPr dirty="0"/>
              <a:t>–</a:t>
            </a:r>
            <a:r>
              <a:rPr spc="-60" dirty="0"/>
              <a:t> </a:t>
            </a:r>
            <a:r>
              <a:rPr dirty="0"/>
              <a:t>Penyesuaian</a:t>
            </a:r>
            <a:r>
              <a:rPr spc="-25" dirty="0"/>
              <a:t> </a:t>
            </a:r>
            <a:r>
              <a:rPr spc="-10" dirty="0"/>
              <a:t>dengan DTSEN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78126" y="1654289"/>
            <a:ext cx="687070" cy="638175"/>
            <a:chOff x="1778126" y="1654289"/>
            <a:chExt cx="687070" cy="6381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8126" y="1654289"/>
              <a:ext cx="681883" cy="6329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0041" y="1910816"/>
              <a:ext cx="151650" cy="3810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3409" y="2031669"/>
              <a:ext cx="94681" cy="1350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54122" y="2000441"/>
              <a:ext cx="210477" cy="9607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566163" y="2376627"/>
            <a:ext cx="96075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Permohonan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6163" y="2590545"/>
            <a:ext cx="1214755" cy="878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pasang baru/perubahan </a:t>
            </a:r>
            <a:r>
              <a:rPr sz="1400" dirty="0">
                <a:latin typeface="Calibri"/>
                <a:cs typeface="Calibri"/>
              </a:rPr>
              <a:t>daya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rumah tangga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subsidi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31133" y="1644142"/>
            <a:ext cx="722477" cy="76517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240785" y="2407412"/>
            <a:ext cx="7556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Cek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NIK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0785" y="2620772"/>
            <a:ext cx="1028700" cy="878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DTSEN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996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s.d.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3 </a:t>
            </a:r>
            <a:r>
              <a:rPr sz="1400" spc="-10" dirty="0">
                <a:latin typeface="Calibri"/>
                <a:cs typeface="Calibri"/>
              </a:rPr>
              <a:t>Kemensos </a:t>
            </a:r>
            <a:r>
              <a:rPr sz="1400" dirty="0">
                <a:latin typeface="Calibri"/>
                <a:cs typeface="Calibri"/>
              </a:rPr>
              <a:t>melalui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ESDM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189984" y="1659254"/>
            <a:ext cx="1437640" cy="765175"/>
            <a:chOff x="4189984" y="1659254"/>
            <a:chExt cx="1437640" cy="765175"/>
          </a:xfrm>
        </p:grpSpPr>
        <p:sp>
          <p:nvSpPr>
            <p:cNvPr id="15" name="object 15"/>
            <p:cNvSpPr/>
            <p:nvPr/>
          </p:nvSpPr>
          <p:spPr>
            <a:xfrm>
              <a:off x="4199509" y="1802764"/>
              <a:ext cx="556260" cy="527050"/>
            </a:xfrm>
            <a:custGeom>
              <a:avLst/>
              <a:gdLst/>
              <a:ahLst/>
              <a:cxnLst/>
              <a:rect l="l" t="t" r="r" b="b"/>
              <a:pathLst>
                <a:path w="556260" h="527050">
                  <a:moveTo>
                    <a:pt x="0" y="131699"/>
                  </a:moveTo>
                  <a:lnTo>
                    <a:pt x="292988" y="131699"/>
                  </a:lnTo>
                  <a:lnTo>
                    <a:pt x="292988" y="0"/>
                  </a:lnTo>
                  <a:lnTo>
                    <a:pt x="556260" y="263271"/>
                  </a:lnTo>
                  <a:lnTo>
                    <a:pt x="292988" y="526669"/>
                  </a:lnTo>
                  <a:lnTo>
                    <a:pt x="292988" y="394970"/>
                  </a:lnTo>
                  <a:lnTo>
                    <a:pt x="0" y="394970"/>
                  </a:lnTo>
                  <a:lnTo>
                    <a:pt x="0" y="131699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04867" y="1659254"/>
              <a:ext cx="722477" cy="76517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731258" y="2511044"/>
            <a:ext cx="11391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Cek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KK</a:t>
            </a:r>
            <a:r>
              <a:rPr sz="1400" spc="-25" dirty="0">
                <a:latin typeface="Calibri"/>
                <a:cs typeface="Calibri"/>
              </a:rPr>
              <a:t> di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1258" y="2724657"/>
            <a:ext cx="1085850" cy="664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</a:pPr>
            <a:r>
              <a:rPr sz="1400" dirty="0">
                <a:latin typeface="Calibri"/>
                <a:cs typeface="Calibri"/>
              </a:rPr>
              <a:t>AP2T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untuk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1 </a:t>
            </a:r>
            <a:r>
              <a:rPr sz="1400" spc="-10" dirty="0">
                <a:latin typeface="Calibri"/>
                <a:cs typeface="Calibri"/>
              </a:rPr>
              <a:t>sambungan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RT </a:t>
            </a:r>
            <a:r>
              <a:rPr sz="1400" dirty="0">
                <a:latin typeface="Calibri"/>
                <a:cs typeface="Calibri"/>
              </a:rPr>
              <a:t>subsidi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KK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04135" y="1626628"/>
            <a:ext cx="8956675" cy="782320"/>
            <a:chOff x="2604135" y="1626628"/>
            <a:chExt cx="8956675" cy="782320"/>
          </a:xfrm>
        </p:grpSpPr>
        <p:sp>
          <p:nvSpPr>
            <p:cNvPr id="20" name="object 20"/>
            <p:cNvSpPr/>
            <p:nvPr/>
          </p:nvSpPr>
          <p:spPr>
            <a:xfrm>
              <a:off x="2613660" y="1802891"/>
              <a:ext cx="548005" cy="527050"/>
            </a:xfrm>
            <a:custGeom>
              <a:avLst/>
              <a:gdLst/>
              <a:ahLst/>
              <a:cxnLst/>
              <a:rect l="l" t="t" r="r" b="b"/>
              <a:pathLst>
                <a:path w="548005" h="527050">
                  <a:moveTo>
                    <a:pt x="0" y="131699"/>
                  </a:moveTo>
                  <a:lnTo>
                    <a:pt x="284606" y="131699"/>
                  </a:lnTo>
                  <a:lnTo>
                    <a:pt x="284606" y="0"/>
                  </a:lnTo>
                  <a:lnTo>
                    <a:pt x="547877" y="263398"/>
                  </a:lnTo>
                  <a:lnTo>
                    <a:pt x="284606" y="526796"/>
                  </a:lnTo>
                  <a:lnTo>
                    <a:pt x="284606" y="395097"/>
                  </a:lnTo>
                  <a:lnTo>
                    <a:pt x="0" y="395097"/>
                  </a:lnTo>
                  <a:lnTo>
                    <a:pt x="0" y="131699"/>
                  </a:lnTo>
                  <a:close/>
                </a:path>
              </a:pathLst>
            </a:custGeom>
            <a:ln w="19049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47415" y="1626628"/>
              <a:ext cx="512984" cy="78179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536817" y="2511044"/>
            <a:ext cx="790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Konsumen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36817" y="2724657"/>
            <a:ext cx="1028700" cy="664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</a:pPr>
            <a:r>
              <a:rPr sz="1400" spc="-10" dirty="0">
                <a:latin typeface="Calibri"/>
                <a:cs typeface="Calibri"/>
              </a:rPr>
              <a:t>membayar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BP </a:t>
            </a:r>
            <a:r>
              <a:rPr sz="1400" dirty="0">
                <a:latin typeface="Calibri"/>
                <a:cs typeface="Calibri"/>
              </a:rPr>
              <a:t>melalui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no </a:t>
            </a:r>
            <a:r>
              <a:rPr sz="1400" spc="-10" dirty="0">
                <a:latin typeface="Calibri"/>
                <a:cs typeface="Calibri"/>
              </a:rPr>
              <a:t>registrasi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226167" y="2442794"/>
            <a:ext cx="15436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Cetak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PK,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SPJBTL,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26167" y="2656713"/>
            <a:ext cx="1135380" cy="45148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65"/>
              </a:spcBef>
            </a:pPr>
            <a:r>
              <a:rPr sz="1400" dirty="0">
                <a:latin typeface="Calibri"/>
                <a:cs typeface="Calibri"/>
              </a:rPr>
              <a:t>Aktivasi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dan </a:t>
            </a:r>
            <a:r>
              <a:rPr sz="1400" spc="-20" dirty="0">
                <a:latin typeface="Calibri"/>
                <a:cs typeface="Calibri"/>
              </a:rPr>
              <a:t>Penyambungan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39547" y="1234427"/>
            <a:ext cx="11972925" cy="4732655"/>
            <a:chOff x="139547" y="1234427"/>
            <a:chExt cx="11972925" cy="4732655"/>
          </a:xfrm>
        </p:grpSpPr>
        <p:sp>
          <p:nvSpPr>
            <p:cNvPr id="27" name="object 27"/>
            <p:cNvSpPr/>
            <p:nvPr/>
          </p:nvSpPr>
          <p:spPr>
            <a:xfrm>
              <a:off x="9512173" y="1802764"/>
              <a:ext cx="556260" cy="527050"/>
            </a:xfrm>
            <a:custGeom>
              <a:avLst/>
              <a:gdLst/>
              <a:ahLst/>
              <a:cxnLst/>
              <a:rect l="l" t="t" r="r" b="b"/>
              <a:pathLst>
                <a:path w="556259" h="527050">
                  <a:moveTo>
                    <a:pt x="0" y="131699"/>
                  </a:moveTo>
                  <a:lnTo>
                    <a:pt x="292988" y="131699"/>
                  </a:lnTo>
                  <a:lnTo>
                    <a:pt x="292988" y="0"/>
                  </a:lnTo>
                  <a:lnTo>
                    <a:pt x="556259" y="263271"/>
                  </a:lnTo>
                  <a:lnTo>
                    <a:pt x="292988" y="526669"/>
                  </a:lnTo>
                  <a:lnTo>
                    <a:pt x="292988" y="394970"/>
                  </a:lnTo>
                  <a:lnTo>
                    <a:pt x="0" y="394970"/>
                  </a:lnTo>
                  <a:lnTo>
                    <a:pt x="0" y="131699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9072" y="1243952"/>
              <a:ext cx="11953875" cy="4713605"/>
            </a:xfrm>
            <a:custGeom>
              <a:avLst/>
              <a:gdLst/>
              <a:ahLst/>
              <a:cxnLst/>
              <a:rect l="l" t="t" r="r" b="b"/>
              <a:pathLst>
                <a:path w="11953875" h="4713605">
                  <a:moveTo>
                    <a:pt x="0" y="4713224"/>
                  </a:moveTo>
                  <a:lnTo>
                    <a:pt x="11953875" y="4713224"/>
                  </a:lnTo>
                  <a:lnTo>
                    <a:pt x="11953875" y="0"/>
                  </a:lnTo>
                  <a:lnTo>
                    <a:pt x="0" y="0"/>
                  </a:lnTo>
                  <a:lnTo>
                    <a:pt x="0" y="471322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9082" y="1827745"/>
              <a:ext cx="1344295" cy="831215"/>
            </a:xfrm>
            <a:custGeom>
              <a:avLst/>
              <a:gdLst/>
              <a:ahLst/>
              <a:cxnLst/>
              <a:rect l="l" t="t" r="r" b="b"/>
              <a:pathLst>
                <a:path w="1344295" h="831214">
                  <a:moveTo>
                    <a:pt x="1344295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1344295" y="830999"/>
                  </a:lnTo>
                  <a:lnTo>
                    <a:pt x="1344295" y="0"/>
                  </a:lnTo>
                  <a:close/>
                </a:path>
              </a:pathLst>
            </a:custGeom>
            <a:solidFill>
              <a:srgbClr val="C1E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57962" y="1845944"/>
            <a:ext cx="11645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Pasang</a:t>
            </a:r>
            <a:r>
              <a:rPr sz="1600" b="1" spc="-20" dirty="0">
                <a:latin typeface="Trebuchet MS"/>
                <a:cs typeface="Trebuchet MS"/>
              </a:rPr>
              <a:t> Baru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b="1" spc="-20" dirty="0">
                <a:latin typeface="Trebuchet MS"/>
                <a:cs typeface="Trebuchet MS"/>
              </a:rPr>
              <a:t>/</a:t>
            </a:r>
            <a:r>
              <a:rPr sz="1600" b="1" spc="-150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Perubahan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b="1" spc="-20" dirty="0">
                <a:latin typeface="Trebuchet MS"/>
                <a:cs typeface="Trebuchet MS"/>
              </a:rPr>
              <a:t>Daya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24346" y="1690841"/>
            <a:ext cx="3199765" cy="753110"/>
            <a:chOff x="5824346" y="1690841"/>
            <a:chExt cx="3199765" cy="753110"/>
          </a:xfrm>
        </p:grpSpPr>
        <p:sp>
          <p:nvSpPr>
            <p:cNvPr id="32" name="object 32"/>
            <p:cNvSpPr/>
            <p:nvPr/>
          </p:nvSpPr>
          <p:spPr>
            <a:xfrm>
              <a:off x="5833871" y="1828927"/>
              <a:ext cx="556895" cy="527050"/>
            </a:xfrm>
            <a:custGeom>
              <a:avLst/>
              <a:gdLst/>
              <a:ahLst/>
              <a:cxnLst/>
              <a:rect l="l" t="t" r="r" b="b"/>
              <a:pathLst>
                <a:path w="556895" h="527050">
                  <a:moveTo>
                    <a:pt x="0" y="131699"/>
                  </a:moveTo>
                  <a:lnTo>
                    <a:pt x="292988" y="131699"/>
                  </a:lnTo>
                  <a:lnTo>
                    <a:pt x="292988" y="0"/>
                  </a:lnTo>
                  <a:lnTo>
                    <a:pt x="556387" y="263398"/>
                  </a:lnTo>
                  <a:lnTo>
                    <a:pt x="292988" y="526669"/>
                  </a:lnTo>
                  <a:lnTo>
                    <a:pt x="292988" y="394970"/>
                  </a:lnTo>
                  <a:lnTo>
                    <a:pt x="0" y="394970"/>
                  </a:lnTo>
                  <a:lnTo>
                    <a:pt x="0" y="131699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440346" y="1690841"/>
              <a:ext cx="583565" cy="753110"/>
            </a:xfrm>
            <a:custGeom>
              <a:avLst/>
              <a:gdLst/>
              <a:ahLst/>
              <a:cxnLst/>
              <a:rect l="l" t="t" r="r" b="b"/>
              <a:pathLst>
                <a:path w="583565" h="753110">
                  <a:moveTo>
                    <a:pt x="348257" y="0"/>
                  </a:moveTo>
                  <a:lnTo>
                    <a:pt x="235309" y="0"/>
                  </a:lnTo>
                  <a:lnTo>
                    <a:pt x="200630" y="23031"/>
                  </a:lnTo>
                  <a:lnTo>
                    <a:pt x="197659" y="37650"/>
                  </a:lnTo>
                  <a:lnTo>
                    <a:pt x="197659" y="56444"/>
                  </a:lnTo>
                  <a:lnTo>
                    <a:pt x="37649" y="56444"/>
                  </a:lnTo>
                  <a:lnTo>
                    <a:pt x="23030" y="59415"/>
                  </a:lnTo>
                  <a:lnTo>
                    <a:pt x="11059" y="67504"/>
                  </a:lnTo>
                  <a:lnTo>
                    <a:pt x="2970" y="79476"/>
                  </a:lnTo>
                  <a:lnTo>
                    <a:pt x="0" y="94095"/>
                  </a:lnTo>
                  <a:lnTo>
                    <a:pt x="0" y="715332"/>
                  </a:lnTo>
                  <a:lnTo>
                    <a:pt x="23030" y="750012"/>
                  </a:lnTo>
                  <a:lnTo>
                    <a:pt x="545917" y="752983"/>
                  </a:lnTo>
                  <a:lnTo>
                    <a:pt x="560536" y="750012"/>
                  </a:lnTo>
                  <a:lnTo>
                    <a:pt x="572507" y="741923"/>
                  </a:lnTo>
                  <a:lnTo>
                    <a:pt x="580596" y="729951"/>
                  </a:lnTo>
                  <a:lnTo>
                    <a:pt x="583567" y="715332"/>
                  </a:lnTo>
                  <a:lnTo>
                    <a:pt x="583567" y="696507"/>
                  </a:lnTo>
                  <a:lnTo>
                    <a:pt x="56474" y="696506"/>
                  </a:lnTo>
                  <a:lnTo>
                    <a:pt x="56474" y="112920"/>
                  </a:lnTo>
                  <a:lnTo>
                    <a:pt x="583567" y="112920"/>
                  </a:lnTo>
                  <a:lnTo>
                    <a:pt x="583567" y="94095"/>
                  </a:lnTo>
                  <a:lnTo>
                    <a:pt x="291783" y="94095"/>
                  </a:lnTo>
                  <a:lnTo>
                    <a:pt x="280621" y="91933"/>
                  </a:lnTo>
                  <a:lnTo>
                    <a:pt x="271664" y="85977"/>
                  </a:lnTo>
                  <a:lnTo>
                    <a:pt x="265708" y="77020"/>
                  </a:lnTo>
                  <a:lnTo>
                    <a:pt x="263546" y="65857"/>
                  </a:lnTo>
                  <a:lnTo>
                    <a:pt x="265645" y="55096"/>
                  </a:lnTo>
                  <a:lnTo>
                    <a:pt x="265723" y="54699"/>
                  </a:lnTo>
                  <a:lnTo>
                    <a:pt x="271782" y="45753"/>
                  </a:lnTo>
                  <a:lnTo>
                    <a:pt x="281018" y="39807"/>
                  </a:lnTo>
                  <a:lnTo>
                    <a:pt x="292724" y="37650"/>
                  </a:lnTo>
                  <a:lnTo>
                    <a:pt x="385907" y="37650"/>
                  </a:lnTo>
                  <a:lnTo>
                    <a:pt x="382936" y="23031"/>
                  </a:lnTo>
                  <a:lnTo>
                    <a:pt x="374847" y="11059"/>
                  </a:lnTo>
                  <a:lnTo>
                    <a:pt x="362876" y="2970"/>
                  </a:lnTo>
                  <a:lnTo>
                    <a:pt x="348257" y="0"/>
                  </a:lnTo>
                  <a:close/>
                </a:path>
                <a:path w="583565" h="753110">
                  <a:moveTo>
                    <a:pt x="583567" y="112920"/>
                  </a:moveTo>
                  <a:lnTo>
                    <a:pt x="527093" y="112920"/>
                  </a:lnTo>
                  <a:lnTo>
                    <a:pt x="527093" y="696507"/>
                  </a:lnTo>
                  <a:lnTo>
                    <a:pt x="583567" y="696507"/>
                  </a:lnTo>
                  <a:lnTo>
                    <a:pt x="583567" y="112920"/>
                  </a:lnTo>
                  <a:close/>
                </a:path>
                <a:path w="583565" h="753110">
                  <a:moveTo>
                    <a:pt x="423556" y="112920"/>
                  </a:moveTo>
                  <a:lnTo>
                    <a:pt x="160010" y="112920"/>
                  </a:lnTo>
                  <a:lnTo>
                    <a:pt x="160010" y="169396"/>
                  </a:lnTo>
                  <a:lnTo>
                    <a:pt x="423556" y="169396"/>
                  </a:lnTo>
                  <a:lnTo>
                    <a:pt x="423556" y="112920"/>
                  </a:lnTo>
                  <a:close/>
                </a:path>
                <a:path w="583565" h="753110">
                  <a:moveTo>
                    <a:pt x="385907" y="37650"/>
                  </a:moveTo>
                  <a:lnTo>
                    <a:pt x="292724" y="37650"/>
                  </a:lnTo>
                  <a:lnTo>
                    <a:pt x="303343" y="39940"/>
                  </a:lnTo>
                  <a:lnTo>
                    <a:pt x="312020" y="46106"/>
                  </a:lnTo>
                  <a:lnTo>
                    <a:pt x="317873" y="55096"/>
                  </a:lnTo>
                  <a:lnTo>
                    <a:pt x="320020" y="65857"/>
                  </a:lnTo>
                  <a:lnTo>
                    <a:pt x="317858" y="77020"/>
                  </a:lnTo>
                  <a:lnTo>
                    <a:pt x="311902" y="85977"/>
                  </a:lnTo>
                  <a:lnTo>
                    <a:pt x="302946" y="91933"/>
                  </a:lnTo>
                  <a:lnTo>
                    <a:pt x="291783" y="94095"/>
                  </a:lnTo>
                  <a:lnTo>
                    <a:pt x="583567" y="94095"/>
                  </a:lnTo>
                  <a:lnTo>
                    <a:pt x="560536" y="59415"/>
                  </a:lnTo>
                  <a:lnTo>
                    <a:pt x="385907" y="56444"/>
                  </a:lnTo>
                  <a:lnTo>
                    <a:pt x="385907" y="37650"/>
                  </a:lnTo>
                  <a:close/>
                </a:path>
              </a:pathLst>
            </a:custGeom>
            <a:solidFill>
              <a:srgbClr val="C04F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97075" y="2132264"/>
              <a:ext cx="96006" cy="20896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553285" y="1935543"/>
              <a:ext cx="160020" cy="376555"/>
            </a:xfrm>
            <a:custGeom>
              <a:avLst/>
              <a:gdLst/>
              <a:ahLst/>
              <a:cxnLst/>
              <a:rect l="l" t="t" r="r" b="b"/>
              <a:pathLst>
                <a:path w="160020" h="376555">
                  <a:moveTo>
                    <a:pt x="160020" y="338861"/>
                  </a:moveTo>
                  <a:lnTo>
                    <a:pt x="0" y="338861"/>
                  </a:lnTo>
                  <a:lnTo>
                    <a:pt x="0" y="376504"/>
                  </a:lnTo>
                  <a:lnTo>
                    <a:pt x="160020" y="376504"/>
                  </a:lnTo>
                  <a:lnTo>
                    <a:pt x="160020" y="338861"/>
                  </a:lnTo>
                  <a:close/>
                </a:path>
                <a:path w="160020" h="376555">
                  <a:moveTo>
                    <a:pt x="160020" y="225907"/>
                  </a:moveTo>
                  <a:lnTo>
                    <a:pt x="0" y="225907"/>
                  </a:lnTo>
                  <a:lnTo>
                    <a:pt x="0" y="263563"/>
                  </a:lnTo>
                  <a:lnTo>
                    <a:pt x="160020" y="263563"/>
                  </a:lnTo>
                  <a:lnTo>
                    <a:pt x="160020" y="225907"/>
                  </a:lnTo>
                  <a:close/>
                </a:path>
                <a:path w="160020" h="376555">
                  <a:moveTo>
                    <a:pt x="160020" y="112953"/>
                  </a:moveTo>
                  <a:lnTo>
                    <a:pt x="0" y="112953"/>
                  </a:lnTo>
                  <a:lnTo>
                    <a:pt x="0" y="150609"/>
                  </a:lnTo>
                  <a:lnTo>
                    <a:pt x="160020" y="150609"/>
                  </a:lnTo>
                  <a:lnTo>
                    <a:pt x="160020" y="112953"/>
                  </a:lnTo>
                  <a:close/>
                </a:path>
                <a:path w="160020" h="376555">
                  <a:moveTo>
                    <a:pt x="160020" y="0"/>
                  </a:moveTo>
                  <a:lnTo>
                    <a:pt x="0" y="0"/>
                  </a:lnTo>
                  <a:lnTo>
                    <a:pt x="0" y="37655"/>
                  </a:lnTo>
                  <a:lnTo>
                    <a:pt x="160020" y="3765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C04F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50" y="1895065"/>
              <a:ext cx="126125" cy="21460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589064" y="1692147"/>
              <a:ext cx="753110" cy="678180"/>
            </a:xfrm>
            <a:custGeom>
              <a:avLst/>
              <a:gdLst/>
              <a:ahLst/>
              <a:cxnLst/>
              <a:rect l="l" t="t" r="r" b="b"/>
              <a:pathLst>
                <a:path w="753109" h="678180">
                  <a:moveTo>
                    <a:pt x="282359" y="225869"/>
                  </a:moveTo>
                  <a:lnTo>
                    <a:pt x="188239" y="225869"/>
                  </a:lnTo>
                  <a:lnTo>
                    <a:pt x="188239" y="263525"/>
                  </a:lnTo>
                  <a:lnTo>
                    <a:pt x="282359" y="263525"/>
                  </a:lnTo>
                  <a:lnTo>
                    <a:pt x="282359" y="225869"/>
                  </a:lnTo>
                  <a:close/>
                </a:path>
                <a:path w="753109" h="678180">
                  <a:moveTo>
                    <a:pt x="282359" y="150571"/>
                  </a:moveTo>
                  <a:lnTo>
                    <a:pt x="188239" y="150571"/>
                  </a:lnTo>
                  <a:lnTo>
                    <a:pt x="188239" y="188226"/>
                  </a:lnTo>
                  <a:lnTo>
                    <a:pt x="282359" y="188226"/>
                  </a:lnTo>
                  <a:lnTo>
                    <a:pt x="282359" y="150571"/>
                  </a:lnTo>
                  <a:close/>
                </a:path>
                <a:path w="753109" h="678180">
                  <a:moveTo>
                    <a:pt x="282359" y="75272"/>
                  </a:moveTo>
                  <a:lnTo>
                    <a:pt x="188239" y="75272"/>
                  </a:lnTo>
                  <a:lnTo>
                    <a:pt x="188239" y="112915"/>
                  </a:lnTo>
                  <a:lnTo>
                    <a:pt x="282359" y="112915"/>
                  </a:lnTo>
                  <a:lnTo>
                    <a:pt x="282359" y="75272"/>
                  </a:lnTo>
                  <a:close/>
                </a:path>
                <a:path w="753109" h="678180">
                  <a:moveTo>
                    <a:pt x="752983" y="545909"/>
                  </a:moveTo>
                  <a:lnTo>
                    <a:pt x="404723" y="545909"/>
                  </a:lnTo>
                  <a:lnTo>
                    <a:pt x="404723" y="611797"/>
                  </a:lnTo>
                  <a:lnTo>
                    <a:pt x="402564" y="622960"/>
                  </a:lnTo>
                  <a:lnTo>
                    <a:pt x="396608" y="631913"/>
                  </a:lnTo>
                  <a:lnTo>
                    <a:pt x="387654" y="637870"/>
                  </a:lnTo>
                  <a:lnTo>
                    <a:pt x="376491" y="640029"/>
                  </a:lnTo>
                  <a:lnTo>
                    <a:pt x="365328" y="637870"/>
                  </a:lnTo>
                  <a:lnTo>
                    <a:pt x="356374" y="631913"/>
                  </a:lnTo>
                  <a:lnTo>
                    <a:pt x="350418" y="622960"/>
                  </a:lnTo>
                  <a:lnTo>
                    <a:pt x="348246" y="611797"/>
                  </a:lnTo>
                  <a:lnTo>
                    <a:pt x="350418" y="600633"/>
                  </a:lnTo>
                  <a:lnTo>
                    <a:pt x="356374" y="591667"/>
                  </a:lnTo>
                  <a:lnTo>
                    <a:pt x="365328" y="585711"/>
                  </a:lnTo>
                  <a:lnTo>
                    <a:pt x="376491" y="583552"/>
                  </a:lnTo>
                  <a:lnTo>
                    <a:pt x="387654" y="585711"/>
                  </a:lnTo>
                  <a:lnTo>
                    <a:pt x="396608" y="591667"/>
                  </a:lnTo>
                  <a:lnTo>
                    <a:pt x="402564" y="600633"/>
                  </a:lnTo>
                  <a:lnTo>
                    <a:pt x="404723" y="611797"/>
                  </a:lnTo>
                  <a:lnTo>
                    <a:pt x="404723" y="545909"/>
                  </a:lnTo>
                  <a:lnTo>
                    <a:pt x="0" y="545896"/>
                  </a:lnTo>
                  <a:lnTo>
                    <a:pt x="0" y="677684"/>
                  </a:lnTo>
                  <a:lnTo>
                    <a:pt x="752983" y="677684"/>
                  </a:lnTo>
                  <a:lnTo>
                    <a:pt x="752983" y="640029"/>
                  </a:lnTo>
                  <a:lnTo>
                    <a:pt x="752983" y="583552"/>
                  </a:lnTo>
                  <a:lnTo>
                    <a:pt x="752983" y="545909"/>
                  </a:lnTo>
                  <a:close/>
                </a:path>
                <a:path w="753109" h="678180">
                  <a:moveTo>
                    <a:pt x="752983" y="432955"/>
                  </a:moveTo>
                  <a:lnTo>
                    <a:pt x="696506" y="301167"/>
                  </a:lnTo>
                  <a:lnTo>
                    <a:pt x="696506" y="207048"/>
                  </a:lnTo>
                  <a:lnTo>
                    <a:pt x="696506" y="188226"/>
                  </a:lnTo>
                  <a:lnTo>
                    <a:pt x="693534" y="173596"/>
                  </a:lnTo>
                  <a:lnTo>
                    <a:pt x="685444" y="161632"/>
                  </a:lnTo>
                  <a:lnTo>
                    <a:pt x="673481" y="153543"/>
                  </a:lnTo>
                  <a:lnTo>
                    <a:pt x="658863" y="150571"/>
                  </a:lnTo>
                  <a:lnTo>
                    <a:pt x="640029" y="150571"/>
                  </a:lnTo>
                  <a:lnTo>
                    <a:pt x="640029" y="207048"/>
                  </a:lnTo>
                  <a:lnTo>
                    <a:pt x="640029" y="301167"/>
                  </a:lnTo>
                  <a:lnTo>
                    <a:pt x="414134" y="301167"/>
                  </a:lnTo>
                  <a:lnTo>
                    <a:pt x="414134" y="207048"/>
                  </a:lnTo>
                  <a:lnTo>
                    <a:pt x="640029" y="207048"/>
                  </a:lnTo>
                  <a:lnTo>
                    <a:pt x="640029" y="150571"/>
                  </a:lnTo>
                  <a:lnTo>
                    <a:pt x="357657" y="150571"/>
                  </a:lnTo>
                  <a:lnTo>
                    <a:pt x="357657" y="37617"/>
                  </a:lnTo>
                  <a:lnTo>
                    <a:pt x="357657" y="18821"/>
                  </a:lnTo>
                  <a:lnTo>
                    <a:pt x="356184" y="11518"/>
                  </a:lnTo>
                  <a:lnTo>
                    <a:pt x="352132" y="5524"/>
                  </a:lnTo>
                  <a:lnTo>
                    <a:pt x="346151" y="1485"/>
                  </a:lnTo>
                  <a:lnTo>
                    <a:pt x="338836" y="0"/>
                  </a:lnTo>
                  <a:lnTo>
                    <a:pt x="320014" y="0"/>
                  </a:lnTo>
                  <a:lnTo>
                    <a:pt x="320014" y="37617"/>
                  </a:lnTo>
                  <a:lnTo>
                    <a:pt x="320014" y="301167"/>
                  </a:lnTo>
                  <a:lnTo>
                    <a:pt x="150596" y="301167"/>
                  </a:lnTo>
                  <a:lnTo>
                    <a:pt x="150596" y="37617"/>
                  </a:lnTo>
                  <a:lnTo>
                    <a:pt x="320014" y="37617"/>
                  </a:lnTo>
                  <a:lnTo>
                    <a:pt x="320014" y="0"/>
                  </a:lnTo>
                  <a:lnTo>
                    <a:pt x="131762" y="0"/>
                  </a:lnTo>
                  <a:lnTo>
                    <a:pt x="124460" y="1485"/>
                  </a:lnTo>
                  <a:lnTo>
                    <a:pt x="118465" y="5524"/>
                  </a:lnTo>
                  <a:lnTo>
                    <a:pt x="114427" y="11518"/>
                  </a:lnTo>
                  <a:lnTo>
                    <a:pt x="112941" y="18821"/>
                  </a:lnTo>
                  <a:lnTo>
                    <a:pt x="112941" y="150571"/>
                  </a:lnTo>
                  <a:lnTo>
                    <a:pt x="94119" y="150571"/>
                  </a:lnTo>
                  <a:lnTo>
                    <a:pt x="79502" y="153543"/>
                  </a:lnTo>
                  <a:lnTo>
                    <a:pt x="67525" y="161632"/>
                  </a:lnTo>
                  <a:lnTo>
                    <a:pt x="59436" y="173596"/>
                  </a:lnTo>
                  <a:lnTo>
                    <a:pt x="56464" y="188226"/>
                  </a:lnTo>
                  <a:lnTo>
                    <a:pt x="56464" y="301167"/>
                  </a:lnTo>
                  <a:lnTo>
                    <a:pt x="0" y="432955"/>
                  </a:lnTo>
                  <a:lnTo>
                    <a:pt x="0" y="508254"/>
                  </a:lnTo>
                  <a:lnTo>
                    <a:pt x="752983" y="508254"/>
                  </a:lnTo>
                  <a:lnTo>
                    <a:pt x="752983" y="432955"/>
                  </a:lnTo>
                  <a:close/>
                </a:path>
              </a:pathLst>
            </a:custGeom>
            <a:solidFill>
              <a:srgbClr val="3A7C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517129" y="1827784"/>
              <a:ext cx="556895" cy="527050"/>
            </a:xfrm>
            <a:custGeom>
              <a:avLst/>
              <a:gdLst/>
              <a:ahLst/>
              <a:cxnLst/>
              <a:rect l="l" t="t" r="r" b="b"/>
              <a:pathLst>
                <a:path w="556895" h="527050">
                  <a:moveTo>
                    <a:pt x="0" y="131699"/>
                  </a:moveTo>
                  <a:lnTo>
                    <a:pt x="292989" y="131699"/>
                  </a:lnTo>
                  <a:lnTo>
                    <a:pt x="292989" y="0"/>
                  </a:lnTo>
                  <a:lnTo>
                    <a:pt x="556387" y="263398"/>
                  </a:lnTo>
                  <a:lnTo>
                    <a:pt x="292989" y="526668"/>
                  </a:lnTo>
                  <a:lnTo>
                    <a:pt x="292989" y="395096"/>
                  </a:lnTo>
                  <a:lnTo>
                    <a:pt x="0" y="395096"/>
                  </a:lnTo>
                  <a:lnTo>
                    <a:pt x="0" y="131699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228838" y="2456180"/>
            <a:ext cx="12611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Survey/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verifikasi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28838" y="2669539"/>
            <a:ext cx="1325880" cy="878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data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permohonan dengan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data </a:t>
            </a:r>
            <a:r>
              <a:rPr sz="1400" spc="-10" dirty="0">
                <a:latin typeface="Calibri"/>
                <a:cs typeface="Calibri"/>
              </a:rPr>
              <a:t>pelanggan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spc="-10" dirty="0">
                <a:latin typeface="Calibri"/>
                <a:cs typeface="Calibri"/>
              </a:rPr>
              <a:t>lapangan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598164" y="1712373"/>
            <a:ext cx="7601584" cy="2994660"/>
            <a:chOff x="3598164" y="1712373"/>
            <a:chExt cx="7601584" cy="2994660"/>
          </a:xfrm>
        </p:grpSpPr>
        <p:sp>
          <p:nvSpPr>
            <p:cNvPr id="42" name="object 42"/>
            <p:cNvSpPr/>
            <p:nvPr/>
          </p:nvSpPr>
          <p:spPr>
            <a:xfrm>
              <a:off x="10308768" y="1712378"/>
              <a:ext cx="689610" cy="631190"/>
            </a:xfrm>
            <a:custGeom>
              <a:avLst/>
              <a:gdLst/>
              <a:ahLst/>
              <a:cxnLst/>
              <a:rect l="l" t="t" r="r" b="b"/>
              <a:pathLst>
                <a:path w="689609" h="631189">
                  <a:moveTo>
                    <a:pt x="422998" y="520915"/>
                  </a:moveTo>
                  <a:lnTo>
                    <a:pt x="266331" y="520915"/>
                  </a:lnTo>
                  <a:lnTo>
                    <a:pt x="266331" y="552246"/>
                  </a:lnTo>
                  <a:lnTo>
                    <a:pt x="422998" y="552246"/>
                  </a:lnTo>
                  <a:lnTo>
                    <a:pt x="422998" y="520915"/>
                  </a:lnTo>
                  <a:close/>
                </a:path>
                <a:path w="689609" h="631189">
                  <a:moveTo>
                    <a:pt x="422998" y="458241"/>
                  </a:moveTo>
                  <a:lnTo>
                    <a:pt x="266331" y="458241"/>
                  </a:lnTo>
                  <a:lnTo>
                    <a:pt x="266331" y="489572"/>
                  </a:lnTo>
                  <a:lnTo>
                    <a:pt x="422998" y="489572"/>
                  </a:lnTo>
                  <a:lnTo>
                    <a:pt x="422998" y="458241"/>
                  </a:lnTo>
                  <a:close/>
                </a:path>
                <a:path w="689609" h="631189">
                  <a:moveTo>
                    <a:pt x="531876" y="379907"/>
                  </a:moveTo>
                  <a:lnTo>
                    <a:pt x="485660" y="379907"/>
                  </a:lnTo>
                  <a:lnTo>
                    <a:pt x="485660" y="426910"/>
                  </a:lnTo>
                  <a:lnTo>
                    <a:pt x="484873" y="583577"/>
                  </a:lnTo>
                  <a:lnTo>
                    <a:pt x="205232" y="583577"/>
                  </a:lnTo>
                  <a:lnTo>
                    <a:pt x="203657" y="426910"/>
                  </a:lnTo>
                  <a:lnTo>
                    <a:pt x="485660" y="426910"/>
                  </a:lnTo>
                  <a:lnTo>
                    <a:pt x="485660" y="379907"/>
                  </a:lnTo>
                  <a:lnTo>
                    <a:pt x="156667" y="379907"/>
                  </a:lnTo>
                  <a:lnTo>
                    <a:pt x="158229" y="630580"/>
                  </a:lnTo>
                  <a:lnTo>
                    <a:pt x="531101" y="630580"/>
                  </a:lnTo>
                  <a:lnTo>
                    <a:pt x="531241" y="583577"/>
                  </a:lnTo>
                  <a:lnTo>
                    <a:pt x="531736" y="426910"/>
                  </a:lnTo>
                  <a:lnTo>
                    <a:pt x="531876" y="379907"/>
                  </a:lnTo>
                  <a:close/>
                </a:path>
                <a:path w="689609" h="631189">
                  <a:moveTo>
                    <a:pt x="689330" y="187985"/>
                  </a:moveTo>
                  <a:lnTo>
                    <a:pt x="686854" y="175818"/>
                  </a:lnTo>
                  <a:lnTo>
                    <a:pt x="680123" y="165849"/>
                  </a:lnTo>
                  <a:lnTo>
                    <a:pt x="670166" y="159118"/>
                  </a:lnTo>
                  <a:lnTo>
                    <a:pt x="657999" y="156641"/>
                  </a:lnTo>
                  <a:lnTo>
                    <a:pt x="532663" y="156641"/>
                  </a:lnTo>
                  <a:lnTo>
                    <a:pt x="532663" y="109651"/>
                  </a:lnTo>
                  <a:lnTo>
                    <a:pt x="532663" y="100241"/>
                  </a:lnTo>
                  <a:lnTo>
                    <a:pt x="486829" y="50114"/>
                  </a:lnTo>
                  <a:lnTo>
                    <a:pt x="485660" y="48844"/>
                  </a:lnTo>
                  <a:lnTo>
                    <a:pt x="485660" y="156641"/>
                  </a:lnTo>
                  <a:lnTo>
                    <a:pt x="485660" y="227152"/>
                  </a:lnTo>
                  <a:lnTo>
                    <a:pt x="203657" y="227152"/>
                  </a:lnTo>
                  <a:lnTo>
                    <a:pt x="203657" y="203644"/>
                  </a:lnTo>
                  <a:lnTo>
                    <a:pt x="203657" y="46977"/>
                  </a:lnTo>
                  <a:lnTo>
                    <a:pt x="375996" y="46977"/>
                  </a:lnTo>
                  <a:lnTo>
                    <a:pt x="375996" y="156641"/>
                  </a:lnTo>
                  <a:lnTo>
                    <a:pt x="485660" y="156641"/>
                  </a:lnTo>
                  <a:lnTo>
                    <a:pt x="485660" y="48844"/>
                  </a:lnTo>
                  <a:lnTo>
                    <a:pt x="483958" y="46977"/>
                  </a:lnTo>
                  <a:lnTo>
                    <a:pt x="477050" y="39433"/>
                  </a:lnTo>
                  <a:lnTo>
                    <a:pt x="477050" y="109651"/>
                  </a:lnTo>
                  <a:lnTo>
                    <a:pt x="422998" y="109651"/>
                  </a:lnTo>
                  <a:lnTo>
                    <a:pt x="422998" y="50114"/>
                  </a:lnTo>
                  <a:lnTo>
                    <a:pt x="477050" y="109651"/>
                  </a:lnTo>
                  <a:lnTo>
                    <a:pt x="477050" y="39433"/>
                  </a:lnTo>
                  <a:lnTo>
                    <a:pt x="441007" y="0"/>
                  </a:lnTo>
                  <a:lnTo>
                    <a:pt x="156667" y="0"/>
                  </a:lnTo>
                  <a:lnTo>
                    <a:pt x="156667" y="156641"/>
                  </a:lnTo>
                  <a:lnTo>
                    <a:pt x="109664" y="156641"/>
                  </a:lnTo>
                  <a:lnTo>
                    <a:pt x="109664" y="234988"/>
                  </a:lnTo>
                  <a:lnTo>
                    <a:pt x="107188" y="247154"/>
                  </a:lnTo>
                  <a:lnTo>
                    <a:pt x="100457" y="257111"/>
                  </a:lnTo>
                  <a:lnTo>
                    <a:pt x="90500" y="263842"/>
                  </a:lnTo>
                  <a:lnTo>
                    <a:pt x="78333" y="266319"/>
                  </a:lnTo>
                  <a:lnTo>
                    <a:pt x="66167" y="263842"/>
                  </a:lnTo>
                  <a:lnTo>
                    <a:pt x="56197" y="257111"/>
                  </a:lnTo>
                  <a:lnTo>
                    <a:pt x="49466" y="247154"/>
                  </a:lnTo>
                  <a:lnTo>
                    <a:pt x="46990" y="234988"/>
                  </a:lnTo>
                  <a:lnTo>
                    <a:pt x="49466" y="222821"/>
                  </a:lnTo>
                  <a:lnTo>
                    <a:pt x="90500" y="206121"/>
                  </a:lnTo>
                  <a:lnTo>
                    <a:pt x="109664" y="234988"/>
                  </a:lnTo>
                  <a:lnTo>
                    <a:pt x="109664" y="156641"/>
                  </a:lnTo>
                  <a:lnTo>
                    <a:pt x="31330" y="156641"/>
                  </a:lnTo>
                  <a:lnTo>
                    <a:pt x="19164" y="159118"/>
                  </a:lnTo>
                  <a:lnTo>
                    <a:pt x="9207" y="165849"/>
                  </a:lnTo>
                  <a:lnTo>
                    <a:pt x="2463" y="175818"/>
                  </a:lnTo>
                  <a:lnTo>
                    <a:pt x="0" y="187985"/>
                  </a:lnTo>
                  <a:lnTo>
                    <a:pt x="0" y="501319"/>
                  </a:lnTo>
                  <a:lnTo>
                    <a:pt x="2476" y="513486"/>
                  </a:lnTo>
                  <a:lnTo>
                    <a:pt x="9207" y="523455"/>
                  </a:lnTo>
                  <a:lnTo>
                    <a:pt x="19164" y="530186"/>
                  </a:lnTo>
                  <a:lnTo>
                    <a:pt x="31330" y="532663"/>
                  </a:lnTo>
                  <a:lnTo>
                    <a:pt x="125323" y="532663"/>
                  </a:lnTo>
                  <a:lnTo>
                    <a:pt x="125323" y="352488"/>
                  </a:lnTo>
                  <a:lnTo>
                    <a:pt x="563994" y="352488"/>
                  </a:lnTo>
                  <a:lnTo>
                    <a:pt x="563994" y="532663"/>
                  </a:lnTo>
                  <a:lnTo>
                    <a:pt x="657999" y="532663"/>
                  </a:lnTo>
                  <a:lnTo>
                    <a:pt x="670166" y="530186"/>
                  </a:lnTo>
                  <a:lnTo>
                    <a:pt x="680123" y="523455"/>
                  </a:lnTo>
                  <a:lnTo>
                    <a:pt x="686854" y="513499"/>
                  </a:lnTo>
                  <a:lnTo>
                    <a:pt x="689330" y="501332"/>
                  </a:lnTo>
                  <a:lnTo>
                    <a:pt x="689330" y="352488"/>
                  </a:lnTo>
                  <a:lnTo>
                    <a:pt x="689330" y="266319"/>
                  </a:lnTo>
                  <a:lnTo>
                    <a:pt x="689330" y="227152"/>
                  </a:lnTo>
                  <a:lnTo>
                    <a:pt x="689330" y="187985"/>
                  </a:lnTo>
                  <a:close/>
                </a:path>
              </a:pathLst>
            </a:custGeom>
            <a:solidFill>
              <a:srgbClr val="7474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50233" y="4362794"/>
              <a:ext cx="179705" cy="11336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919332" y="4051756"/>
              <a:ext cx="753110" cy="584200"/>
            </a:xfrm>
            <a:custGeom>
              <a:avLst/>
              <a:gdLst/>
              <a:ahLst/>
              <a:cxnLst/>
              <a:rect l="l" t="t" r="r" b="b"/>
              <a:pathLst>
                <a:path w="753110" h="584200">
                  <a:moveTo>
                    <a:pt x="348259" y="272961"/>
                  </a:moveTo>
                  <a:lnTo>
                    <a:pt x="320014" y="272961"/>
                  </a:lnTo>
                  <a:lnTo>
                    <a:pt x="320014" y="301205"/>
                  </a:lnTo>
                  <a:lnTo>
                    <a:pt x="320014" y="432981"/>
                  </a:lnTo>
                  <a:lnTo>
                    <a:pt x="122364" y="432981"/>
                  </a:lnTo>
                  <a:lnTo>
                    <a:pt x="122364" y="301205"/>
                  </a:lnTo>
                  <a:lnTo>
                    <a:pt x="320014" y="301205"/>
                  </a:lnTo>
                  <a:lnTo>
                    <a:pt x="320014" y="272961"/>
                  </a:lnTo>
                  <a:lnTo>
                    <a:pt x="94119" y="272961"/>
                  </a:lnTo>
                  <a:lnTo>
                    <a:pt x="94119" y="461213"/>
                  </a:lnTo>
                  <a:lnTo>
                    <a:pt x="348259" y="461213"/>
                  </a:lnTo>
                  <a:lnTo>
                    <a:pt x="348259" y="432981"/>
                  </a:lnTo>
                  <a:lnTo>
                    <a:pt x="348259" y="301205"/>
                  </a:lnTo>
                  <a:lnTo>
                    <a:pt x="348259" y="272961"/>
                  </a:lnTo>
                  <a:close/>
                </a:path>
                <a:path w="753110" h="584200">
                  <a:moveTo>
                    <a:pt x="598182" y="348259"/>
                  </a:moveTo>
                  <a:lnTo>
                    <a:pt x="385902" y="348259"/>
                  </a:lnTo>
                  <a:lnTo>
                    <a:pt x="385902" y="385914"/>
                  </a:lnTo>
                  <a:lnTo>
                    <a:pt x="563130" y="385914"/>
                  </a:lnTo>
                  <a:lnTo>
                    <a:pt x="564375" y="382143"/>
                  </a:lnTo>
                  <a:lnTo>
                    <a:pt x="598182" y="348259"/>
                  </a:lnTo>
                  <a:close/>
                </a:path>
                <a:path w="753110" h="584200">
                  <a:moveTo>
                    <a:pt x="658863" y="272961"/>
                  </a:moveTo>
                  <a:lnTo>
                    <a:pt x="385902" y="272961"/>
                  </a:lnTo>
                  <a:lnTo>
                    <a:pt x="385902" y="310616"/>
                  </a:lnTo>
                  <a:lnTo>
                    <a:pt x="635749" y="310616"/>
                  </a:lnTo>
                  <a:lnTo>
                    <a:pt x="658863" y="287439"/>
                  </a:lnTo>
                  <a:lnTo>
                    <a:pt x="658863" y="272961"/>
                  </a:lnTo>
                  <a:close/>
                </a:path>
                <a:path w="753110" h="584200">
                  <a:moveTo>
                    <a:pt x="658863" y="197662"/>
                  </a:moveTo>
                  <a:lnTo>
                    <a:pt x="94119" y="197662"/>
                  </a:lnTo>
                  <a:lnTo>
                    <a:pt x="94119" y="235305"/>
                  </a:lnTo>
                  <a:lnTo>
                    <a:pt x="658863" y="235305"/>
                  </a:lnTo>
                  <a:lnTo>
                    <a:pt x="658863" y="197662"/>
                  </a:lnTo>
                  <a:close/>
                </a:path>
                <a:path w="753110" h="584200">
                  <a:moveTo>
                    <a:pt x="752995" y="0"/>
                  </a:moveTo>
                  <a:lnTo>
                    <a:pt x="668274" y="0"/>
                  </a:lnTo>
                  <a:lnTo>
                    <a:pt x="668274" y="75298"/>
                  </a:lnTo>
                  <a:lnTo>
                    <a:pt x="666800" y="82626"/>
                  </a:lnTo>
                  <a:lnTo>
                    <a:pt x="662762" y="88607"/>
                  </a:lnTo>
                  <a:lnTo>
                    <a:pt x="656780" y="92646"/>
                  </a:lnTo>
                  <a:lnTo>
                    <a:pt x="649452" y="94119"/>
                  </a:lnTo>
                  <a:lnTo>
                    <a:pt x="642124" y="92646"/>
                  </a:lnTo>
                  <a:lnTo>
                    <a:pt x="636143" y="88607"/>
                  </a:lnTo>
                  <a:lnTo>
                    <a:pt x="632104" y="82626"/>
                  </a:lnTo>
                  <a:lnTo>
                    <a:pt x="630631" y="75298"/>
                  </a:lnTo>
                  <a:lnTo>
                    <a:pt x="632104" y="67970"/>
                  </a:lnTo>
                  <a:lnTo>
                    <a:pt x="636143" y="61988"/>
                  </a:lnTo>
                  <a:lnTo>
                    <a:pt x="642124" y="57950"/>
                  </a:lnTo>
                  <a:lnTo>
                    <a:pt x="649452" y="56464"/>
                  </a:lnTo>
                  <a:lnTo>
                    <a:pt x="656780" y="57950"/>
                  </a:lnTo>
                  <a:lnTo>
                    <a:pt x="662762" y="61988"/>
                  </a:lnTo>
                  <a:lnTo>
                    <a:pt x="666800" y="67970"/>
                  </a:lnTo>
                  <a:lnTo>
                    <a:pt x="668274" y="75298"/>
                  </a:lnTo>
                  <a:lnTo>
                    <a:pt x="668274" y="0"/>
                  </a:lnTo>
                  <a:lnTo>
                    <a:pt x="602386" y="0"/>
                  </a:lnTo>
                  <a:lnTo>
                    <a:pt x="602386" y="75298"/>
                  </a:lnTo>
                  <a:lnTo>
                    <a:pt x="600913" y="82626"/>
                  </a:lnTo>
                  <a:lnTo>
                    <a:pt x="596874" y="88607"/>
                  </a:lnTo>
                  <a:lnTo>
                    <a:pt x="590892" y="92646"/>
                  </a:lnTo>
                  <a:lnTo>
                    <a:pt x="583565" y="94119"/>
                  </a:lnTo>
                  <a:lnTo>
                    <a:pt x="576237" y="92646"/>
                  </a:lnTo>
                  <a:lnTo>
                    <a:pt x="570255" y="88607"/>
                  </a:lnTo>
                  <a:lnTo>
                    <a:pt x="566216" y="82626"/>
                  </a:lnTo>
                  <a:lnTo>
                    <a:pt x="564743" y="75298"/>
                  </a:lnTo>
                  <a:lnTo>
                    <a:pt x="566216" y="67970"/>
                  </a:lnTo>
                  <a:lnTo>
                    <a:pt x="570255" y="61988"/>
                  </a:lnTo>
                  <a:lnTo>
                    <a:pt x="576237" y="57950"/>
                  </a:lnTo>
                  <a:lnTo>
                    <a:pt x="583565" y="56464"/>
                  </a:lnTo>
                  <a:lnTo>
                    <a:pt x="590892" y="57950"/>
                  </a:lnTo>
                  <a:lnTo>
                    <a:pt x="596874" y="61988"/>
                  </a:lnTo>
                  <a:lnTo>
                    <a:pt x="600913" y="67970"/>
                  </a:lnTo>
                  <a:lnTo>
                    <a:pt x="602386" y="75298"/>
                  </a:lnTo>
                  <a:lnTo>
                    <a:pt x="602386" y="0"/>
                  </a:lnTo>
                  <a:lnTo>
                    <a:pt x="536498" y="0"/>
                  </a:lnTo>
                  <a:lnTo>
                    <a:pt x="536498" y="75298"/>
                  </a:lnTo>
                  <a:lnTo>
                    <a:pt x="535025" y="82626"/>
                  </a:lnTo>
                  <a:lnTo>
                    <a:pt x="530987" y="88607"/>
                  </a:lnTo>
                  <a:lnTo>
                    <a:pt x="525005" y="92646"/>
                  </a:lnTo>
                  <a:lnTo>
                    <a:pt x="517677" y="94119"/>
                  </a:lnTo>
                  <a:lnTo>
                    <a:pt x="510349" y="92646"/>
                  </a:lnTo>
                  <a:lnTo>
                    <a:pt x="504367" y="88607"/>
                  </a:lnTo>
                  <a:lnTo>
                    <a:pt x="500329" y="82626"/>
                  </a:lnTo>
                  <a:lnTo>
                    <a:pt x="498856" y="75298"/>
                  </a:lnTo>
                  <a:lnTo>
                    <a:pt x="500329" y="67970"/>
                  </a:lnTo>
                  <a:lnTo>
                    <a:pt x="504367" y="61988"/>
                  </a:lnTo>
                  <a:lnTo>
                    <a:pt x="510349" y="57950"/>
                  </a:lnTo>
                  <a:lnTo>
                    <a:pt x="517677" y="56464"/>
                  </a:lnTo>
                  <a:lnTo>
                    <a:pt x="525005" y="57950"/>
                  </a:lnTo>
                  <a:lnTo>
                    <a:pt x="530987" y="61988"/>
                  </a:lnTo>
                  <a:lnTo>
                    <a:pt x="535025" y="67970"/>
                  </a:lnTo>
                  <a:lnTo>
                    <a:pt x="536498" y="75298"/>
                  </a:lnTo>
                  <a:lnTo>
                    <a:pt x="536498" y="0"/>
                  </a:lnTo>
                  <a:lnTo>
                    <a:pt x="0" y="0"/>
                  </a:lnTo>
                  <a:lnTo>
                    <a:pt x="0" y="583577"/>
                  </a:lnTo>
                  <a:lnTo>
                    <a:pt x="752995" y="583577"/>
                  </a:lnTo>
                  <a:lnTo>
                    <a:pt x="752995" y="527100"/>
                  </a:lnTo>
                  <a:lnTo>
                    <a:pt x="752995" y="371703"/>
                  </a:lnTo>
                  <a:lnTo>
                    <a:pt x="696518" y="428180"/>
                  </a:lnTo>
                  <a:lnTo>
                    <a:pt x="696518" y="527100"/>
                  </a:lnTo>
                  <a:lnTo>
                    <a:pt x="56476" y="527100"/>
                  </a:lnTo>
                  <a:lnTo>
                    <a:pt x="56476" y="150596"/>
                  </a:lnTo>
                  <a:lnTo>
                    <a:pt x="696518" y="150596"/>
                  </a:lnTo>
                  <a:lnTo>
                    <a:pt x="696518" y="249694"/>
                  </a:lnTo>
                  <a:lnTo>
                    <a:pt x="752995" y="193090"/>
                  </a:lnTo>
                  <a:lnTo>
                    <a:pt x="752995" y="150596"/>
                  </a:lnTo>
                  <a:lnTo>
                    <a:pt x="752995" y="94119"/>
                  </a:lnTo>
                  <a:lnTo>
                    <a:pt x="752995" y="56464"/>
                  </a:lnTo>
                  <a:lnTo>
                    <a:pt x="752995" y="0"/>
                  </a:lnTo>
                  <a:close/>
                </a:path>
              </a:pathLst>
            </a:custGeom>
            <a:solidFill>
              <a:srgbClr val="0A7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5245" y="4238445"/>
              <a:ext cx="462853" cy="28393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589065" y="3985894"/>
              <a:ext cx="753110" cy="678180"/>
            </a:xfrm>
            <a:custGeom>
              <a:avLst/>
              <a:gdLst/>
              <a:ahLst/>
              <a:cxnLst/>
              <a:rect l="l" t="t" r="r" b="b"/>
              <a:pathLst>
                <a:path w="753109" h="678179">
                  <a:moveTo>
                    <a:pt x="282359" y="225869"/>
                  </a:moveTo>
                  <a:lnTo>
                    <a:pt x="188239" y="225869"/>
                  </a:lnTo>
                  <a:lnTo>
                    <a:pt x="188239" y="263525"/>
                  </a:lnTo>
                  <a:lnTo>
                    <a:pt x="282359" y="263525"/>
                  </a:lnTo>
                  <a:lnTo>
                    <a:pt x="282359" y="225869"/>
                  </a:lnTo>
                  <a:close/>
                </a:path>
                <a:path w="753109" h="678179">
                  <a:moveTo>
                    <a:pt x="282359" y="150571"/>
                  </a:moveTo>
                  <a:lnTo>
                    <a:pt x="188239" y="150571"/>
                  </a:lnTo>
                  <a:lnTo>
                    <a:pt x="188239" y="188226"/>
                  </a:lnTo>
                  <a:lnTo>
                    <a:pt x="282359" y="188226"/>
                  </a:lnTo>
                  <a:lnTo>
                    <a:pt x="282359" y="150571"/>
                  </a:lnTo>
                  <a:close/>
                </a:path>
                <a:path w="753109" h="678179">
                  <a:moveTo>
                    <a:pt x="282359" y="75272"/>
                  </a:moveTo>
                  <a:lnTo>
                    <a:pt x="188239" y="75272"/>
                  </a:lnTo>
                  <a:lnTo>
                    <a:pt x="188239" y="112915"/>
                  </a:lnTo>
                  <a:lnTo>
                    <a:pt x="282359" y="112915"/>
                  </a:lnTo>
                  <a:lnTo>
                    <a:pt x="282359" y="75272"/>
                  </a:lnTo>
                  <a:close/>
                </a:path>
                <a:path w="753109" h="678179">
                  <a:moveTo>
                    <a:pt x="752983" y="545909"/>
                  </a:moveTo>
                  <a:lnTo>
                    <a:pt x="404723" y="545909"/>
                  </a:lnTo>
                  <a:lnTo>
                    <a:pt x="404723" y="611797"/>
                  </a:lnTo>
                  <a:lnTo>
                    <a:pt x="402564" y="622960"/>
                  </a:lnTo>
                  <a:lnTo>
                    <a:pt x="396608" y="631913"/>
                  </a:lnTo>
                  <a:lnTo>
                    <a:pt x="387654" y="637870"/>
                  </a:lnTo>
                  <a:lnTo>
                    <a:pt x="376491" y="640029"/>
                  </a:lnTo>
                  <a:lnTo>
                    <a:pt x="365328" y="637870"/>
                  </a:lnTo>
                  <a:lnTo>
                    <a:pt x="356374" y="631913"/>
                  </a:lnTo>
                  <a:lnTo>
                    <a:pt x="350418" y="622960"/>
                  </a:lnTo>
                  <a:lnTo>
                    <a:pt x="348246" y="611797"/>
                  </a:lnTo>
                  <a:lnTo>
                    <a:pt x="350418" y="600633"/>
                  </a:lnTo>
                  <a:lnTo>
                    <a:pt x="356374" y="591667"/>
                  </a:lnTo>
                  <a:lnTo>
                    <a:pt x="365328" y="585711"/>
                  </a:lnTo>
                  <a:lnTo>
                    <a:pt x="376491" y="583552"/>
                  </a:lnTo>
                  <a:lnTo>
                    <a:pt x="387654" y="585711"/>
                  </a:lnTo>
                  <a:lnTo>
                    <a:pt x="396608" y="591667"/>
                  </a:lnTo>
                  <a:lnTo>
                    <a:pt x="402564" y="600633"/>
                  </a:lnTo>
                  <a:lnTo>
                    <a:pt x="404723" y="611797"/>
                  </a:lnTo>
                  <a:lnTo>
                    <a:pt x="404723" y="545909"/>
                  </a:lnTo>
                  <a:lnTo>
                    <a:pt x="0" y="545896"/>
                  </a:lnTo>
                  <a:lnTo>
                    <a:pt x="0" y="677684"/>
                  </a:lnTo>
                  <a:lnTo>
                    <a:pt x="752983" y="677684"/>
                  </a:lnTo>
                  <a:lnTo>
                    <a:pt x="752983" y="640029"/>
                  </a:lnTo>
                  <a:lnTo>
                    <a:pt x="752983" y="583552"/>
                  </a:lnTo>
                  <a:lnTo>
                    <a:pt x="752983" y="545909"/>
                  </a:lnTo>
                  <a:close/>
                </a:path>
                <a:path w="753109" h="678179">
                  <a:moveTo>
                    <a:pt x="752983" y="432955"/>
                  </a:moveTo>
                  <a:lnTo>
                    <a:pt x="696506" y="301167"/>
                  </a:lnTo>
                  <a:lnTo>
                    <a:pt x="696506" y="207048"/>
                  </a:lnTo>
                  <a:lnTo>
                    <a:pt x="696506" y="188226"/>
                  </a:lnTo>
                  <a:lnTo>
                    <a:pt x="693534" y="173596"/>
                  </a:lnTo>
                  <a:lnTo>
                    <a:pt x="685444" y="161632"/>
                  </a:lnTo>
                  <a:lnTo>
                    <a:pt x="673481" y="153543"/>
                  </a:lnTo>
                  <a:lnTo>
                    <a:pt x="658863" y="150571"/>
                  </a:lnTo>
                  <a:lnTo>
                    <a:pt x="640029" y="150571"/>
                  </a:lnTo>
                  <a:lnTo>
                    <a:pt x="640029" y="207048"/>
                  </a:lnTo>
                  <a:lnTo>
                    <a:pt x="640029" y="301167"/>
                  </a:lnTo>
                  <a:lnTo>
                    <a:pt x="414134" y="301167"/>
                  </a:lnTo>
                  <a:lnTo>
                    <a:pt x="414134" y="207048"/>
                  </a:lnTo>
                  <a:lnTo>
                    <a:pt x="640029" y="207048"/>
                  </a:lnTo>
                  <a:lnTo>
                    <a:pt x="640029" y="150571"/>
                  </a:lnTo>
                  <a:lnTo>
                    <a:pt x="357657" y="150571"/>
                  </a:lnTo>
                  <a:lnTo>
                    <a:pt x="357657" y="37617"/>
                  </a:lnTo>
                  <a:lnTo>
                    <a:pt x="357657" y="18821"/>
                  </a:lnTo>
                  <a:lnTo>
                    <a:pt x="356184" y="11518"/>
                  </a:lnTo>
                  <a:lnTo>
                    <a:pt x="352132" y="5524"/>
                  </a:lnTo>
                  <a:lnTo>
                    <a:pt x="346151" y="1485"/>
                  </a:lnTo>
                  <a:lnTo>
                    <a:pt x="338836" y="0"/>
                  </a:lnTo>
                  <a:lnTo>
                    <a:pt x="320014" y="0"/>
                  </a:lnTo>
                  <a:lnTo>
                    <a:pt x="320014" y="37617"/>
                  </a:lnTo>
                  <a:lnTo>
                    <a:pt x="320014" y="301167"/>
                  </a:lnTo>
                  <a:lnTo>
                    <a:pt x="150596" y="301167"/>
                  </a:lnTo>
                  <a:lnTo>
                    <a:pt x="150596" y="37617"/>
                  </a:lnTo>
                  <a:lnTo>
                    <a:pt x="320014" y="37617"/>
                  </a:lnTo>
                  <a:lnTo>
                    <a:pt x="320014" y="0"/>
                  </a:lnTo>
                  <a:lnTo>
                    <a:pt x="131762" y="0"/>
                  </a:lnTo>
                  <a:lnTo>
                    <a:pt x="124460" y="1485"/>
                  </a:lnTo>
                  <a:lnTo>
                    <a:pt x="118465" y="5524"/>
                  </a:lnTo>
                  <a:lnTo>
                    <a:pt x="114427" y="11518"/>
                  </a:lnTo>
                  <a:lnTo>
                    <a:pt x="112941" y="18821"/>
                  </a:lnTo>
                  <a:lnTo>
                    <a:pt x="112941" y="150571"/>
                  </a:lnTo>
                  <a:lnTo>
                    <a:pt x="94119" y="150571"/>
                  </a:lnTo>
                  <a:lnTo>
                    <a:pt x="79502" y="153543"/>
                  </a:lnTo>
                  <a:lnTo>
                    <a:pt x="67525" y="161632"/>
                  </a:lnTo>
                  <a:lnTo>
                    <a:pt x="59436" y="173596"/>
                  </a:lnTo>
                  <a:lnTo>
                    <a:pt x="56464" y="188226"/>
                  </a:lnTo>
                  <a:lnTo>
                    <a:pt x="56464" y="301167"/>
                  </a:lnTo>
                  <a:lnTo>
                    <a:pt x="0" y="432955"/>
                  </a:lnTo>
                  <a:lnTo>
                    <a:pt x="0" y="508254"/>
                  </a:lnTo>
                  <a:lnTo>
                    <a:pt x="752983" y="508254"/>
                  </a:lnTo>
                  <a:lnTo>
                    <a:pt x="752983" y="432955"/>
                  </a:lnTo>
                  <a:close/>
                </a:path>
              </a:pathLst>
            </a:custGeom>
            <a:solidFill>
              <a:srgbClr val="3A7C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07689" y="3692270"/>
              <a:ext cx="2796540" cy="1005205"/>
            </a:xfrm>
            <a:custGeom>
              <a:avLst/>
              <a:gdLst/>
              <a:ahLst/>
              <a:cxnLst/>
              <a:rect l="l" t="t" r="r" b="b"/>
              <a:pathLst>
                <a:path w="2796540" h="1005204">
                  <a:moveTo>
                    <a:pt x="0" y="0"/>
                  </a:moveTo>
                  <a:lnTo>
                    <a:pt x="0" y="439800"/>
                  </a:lnTo>
                  <a:lnTo>
                    <a:pt x="2581" y="487709"/>
                  </a:lnTo>
                  <a:lnTo>
                    <a:pt x="10147" y="534127"/>
                  </a:lnTo>
                  <a:lnTo>
                    <a:pt x="22428" y="578784"/>
                  </a:lnTo>
                  <a:lnTo>
                    <a:pt x="39155" y="621413"/>
                  </a:lnTo>
                  <a:lnTo>
                    <a:pt x="60061" y="661745"/>
                  </a:lnTo>
                  <a:lnTo>
                    <a:pt x="84876" y="699510"/>
                  </a:lnTo>
                  <a:lnTo>
                    <a:pt x="113332" y="734441"/>
                  </a:lnTo>
                  <a:lnTo>
                    <a:pt x="145160" y="766269"/>
                  </a:lnTo>
                  <a:lnTo>
                    <a:pt x="180091" y="794725"/>
                  </a:lnTo>
                  <a:lnTo>
                    <a:pt x="217856" y="819540"/>
                  </a:lnTo>
                  <a:lnTo>
                    <a:pt x="258188" y="840446"/>
                  </a:lnTo>
                  <a:lnTo>
                    <a:pt x="300817" y="857173"/>
                  </a:lnTo>
                  <a:lnTo>
                    <a:pt x="345474" y="869454"/>
                  </a:lnTo>
                  <a:lnTo>
                    <a:pt x="391892" y="877020"/>
                  </a:lnTo>
                  <a:lnTo>
                    <a:pt x="439800" y="879601"/>
                  </a:lnTo>
                  <a:lnTo>
                    <a:pt x="759587" y="879601"/>
                  </a:lnTo>
                  <a:lnTo>
                    <a:pt x="759587" y="1005204"/>
                  </a:lnTo>
                  <a:lnTo>
                    <a:pt x="1010920" y="753871"/>
                  </a:lnTo>
                  <a:lnTo>
                    <a:pt x="759587" y="502665"/>
                  </a:lnTo>
                  <a:lnTo>
                    <a:pt x="759587" y="628268"/>
                  </a:lnTo>
                  <a:lnTo>
                    <a:pt x="439800" y="628268"/>
                  </a:lnTo>
                  <a:lnTo>
                    <a:pt x="389680" y="621540"/>
                  </a:lnTo>
                  <a:lnTo>
                    <a:pt x="344654" y="602549"/>
                  </a:lnTo>
                  <a:lnTo>
                    <a:pt x="306514" y="573087"/>
                  </a:lnTo>
                  <a:lnTo>
                    <a:pt x="277052" y="534947"/>
                  </a:lnTo>
                  <a:lnTo>
                    <a:pt x="258061" y="489921"/>
                  </a:lnTo>
                  <a:lnTo>
                    <a:pt x="251333" y="439800"/>
                  </a:lnTo>
                  <a:lnTo>
                    <a:pt x="251333" y="0"/>
                  </a:lnTo>
                  <a:lnTo>
                    <a:pt x="0" y="0"/>
                  </a:lnTo>
                  <a:close/>
                </a:path>
                <a:path w="2796540" h="1005204">
                  <a:moveTo>
                    <a:pt x="2240153" y="518286"/>
                  </a:moveTo>
                  <a:lnTo>
                    <a:pt x="2533141" y="518286"/>
                  </a:lnTo>
                  <a:lnTo>
                    <a:pt x="2533141" y="386587"/>
                  </a:lnTo>
                  <a:lnTo>
                    <a:pt x="2796540" y="649985"/>
                  </a:lnTo>
                  <a:lnTo>
                    <a:pt x="2533141" y="913256"/>
                  </a:lnTo>
                  <a:lnTo>
                    <a:pt x="2533141" y="781684"/>
                  </a:lnTo>
                  <a:lnTo>
                    <a:pt x="2240153" y="781684"/>
                  </a:lnTo>
                  <a:lnTo>
                    <a:pt x="2240153" y="518286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98974" y="3429000"/>
              <a:ext cx="6191250" cy="1089660"/>
            </a:xfrm>
            <a:custGeom>
              <a:avLst/>
              <a:gdLst/>
              <a:ahLst/>
              <a:cxnLst/>
              <a:rect l="l" t="t" r="r" b="b"/>
              <a:pathLst>
                <a:path w="6191250" h="1089660">
                  <a:moveTo>
                    <a:pt x="2574417" y="1089152"/>
                  </a:moveTo>
                  <a:lnTo>
                    <a:pt x="5649595" y="1089152"/>
                  </a:lnTo>
                  <a:lnTo>
                    <a:pt x="5697801" y="1086557"/>
                  </a:lnTo>
                  <a:lnTo>
                    <a:pt x="5744502" y="1078952"/>
                  </a:lnTo>
                  <a:lnTo>
                    <a:pt x="5789428" y="1066606"/>
                  </a:lnTo>
                  <a:lnTo>
                    <a:pt x="5832308" y="1049791"/>
                  </a:lnTo>
                  <a:lnTo>
                    <a:pt x="5872875" y="1028775"/>
                  </a:lnTo>
                  <a:lnTo>
                    <a:pt x="5910857" y="1003828"/>
                  </a:lnTo>
                  <a:lnTo>
                    <a:pt x="5945986" y="975220"/>
                  </a:lnTo>
                  <a:lnTo>
                    <a:pt x="5977991" y="943221"/>
                  </a:lnTo>
                  <a:lnTo>
                    <a:pt x="6006604" y="908100"/>
                  </a:lnTo>
                  <a:lnTo>
                    <a:pt x="6031554" y="870128"/>
                  </a:lnTo>
                  <a:lnTo>
                    <a:pt x="6052572" y="829574"/>
                  </a:lnTo>
                  <a:lnTo>
                    <a:pt x="6069389" y="786709"/>
                  </a:lnTo>
                  <a:lnTo>
                    <a:pt x="6081735" y="741801"/>
                  </a:lnTo>
                  <a:lnTo>
                    <a:pt x="6089341" y="695120"/>
                  </a:lnTo>
                  <a:lnTo>
                    <a:pt x="6091935" y="646938"/>
                  </a:lnTo>
                  <a:lnTo>
                    <a:pt x="6091935" y="330962"/>
                  </a:lnTo>
                  <a:lnTo>
                    <a:pt x="6191123" y="330962"/>
                  </a:lnTo>
                  <a:lnTo>
                    <a:pt x="5938393" y="78232"/>
                  </a:lnTo>
                  <a:lnTo>
                    <a:pt x="5685662" y="330962"/>
                  </a:lnTo>
                  <a:lnTo>
                    <a:pt x="5784850" y="330962"/>
                  </a:lnTo>
                  <a:lnTo>
                    <a:pt x="5784850" y="646938"/>
                  </a:lnTo>
                  <a:lnTo>
                    <a:pt x="5777952" y="689680"/>
                  </a:lnTo>
                  <a:lnTo>
                    <a:pt x="5758746" y="726807"/>
                  </a:lnTo>
                  <a:lnTo>
                    <a:pt x="5729464" y="756089"/>
                  </a:lnTo>
                  <a:lnTo>
                    <a:pt x="5692337" y="775295"/>
                  </a:lnTo>
                  <a:lnTo>
                    <a:pt x="5649595" y="782193"/>
                  </a:lnTo>
                  <a:lnTo>
                    <a:pt x="2574417" y="782193"/>
                  </a:lnTo>
                  <a:lnTo>
                    <a:pt x="2574417" y="1089152"/>
                  </a:lnTo>
                  <a:close/>
                </a:path>
                <a:path w="6191250" h="1089660">
                  <a:moveTo>
                    <a:pt x="394970" y="0"/>
                  </a:moveTo>
                  <a:lnTo>
                    <a:pt x="394970" y="292988"/>
                  </a:lnTo>
                  <a:lnTo>
                    <a:pt x="526668" y="292988"/>
                  </a:lnTo>
                  <a:lnTo>
                    <a:pt x="263271" y="556387"/>
                  </a:lnTo>
                  <a:lnTo>
                    <a:pt x="0" y="292988"/>
                  </a:lnTo>
                  <a:lnTo>
                    <a:pt x="131699" y="292988"/>
                  </a:lnTo>
                  <a:lnTo>
                    <a:pt x="131699" y="0"/>
                  </a:lnTo>
                  <a:lnTo>
                    <a:pt x="394970" y="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536817" y="4804994"/>
            <a:ext cx="1028700" cy="878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0"/>
              </a:spcBef>
            </a:pPr>
            <a:r>
              <a:rPr sz="1400" spc="-10" dirty="0">
                <a:latin typeface="Calibri"/>
                <a:cs typeface="Calibri"/>
              </a:rPr>
              <a:t>Konsumen membayar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BP </a:t>
            </a:r>
            <a:r>
              <a:rPr sz="1400" dirty="0">
                <a:latin typeface="Calibri"/>
                <a:cs typeface="Calibri"/>
              </a:rPr>
              <a:t>melalui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no </a:t>
            </a:r>
            <a:r>
              <a:rPr sz="1400" spc="-10" dirty="0">
                <a:latin typeface="Calibri"/>
                <a:cs typeface="Calibri"/>
              </a:rPr>
              <a:t>registrasi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33365" y="4821427"/>
            <a:ext cx="1020444" cy="878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Permoonan dialihkan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ke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subsidi </a:t>
            </a:r>
            <a:r>
              <a:rPr sz="1400" dirty="0">
                <a:latin typeface="Calibri"/>
                <a:cs typeface="Calibri"/>
              </a:rPr>
              <a:t>(R1M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900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VA)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23715" y="1948941"/>
            <a:ext cx="167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latin typeface="Trebuchet MS"/>
                <a:cs typeface="Trebuchet MS"/>
              </a:rPr>
              <a:t>Ya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933059" y="1957578"/>
            <a:ext cx="167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latin typeface="Trebuchet MS"/>
                <a:cs typeface="Trebuchet MS"/>
              </a:rPr>
              <a:t>Ya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75278" y="4314825"/>
            <a:ext cx="375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rebuchet MS"/>
                <a:cs typeface="Trebuchet MS"/>
              </a:rPr>
              <a:t>Tidak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65014" y="3671442"/>
            <a:ext cx="375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rebuchet MS"/>
                <a:cs typeface="Trebuchet MS"/>
              </a:rPr>
              <a:t>Tidak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10549508" y="6414147"/>
            <a:ext cx="11791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1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0070BB"/>
                </a:solidFill>
                <a:latin typeface="Arial MT"/>
                <a:cs typeface="Arial MT"/>
              </a:rPr>
              <a:t>8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4622" y="2683510"/>
            <a:ext cx="88430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Rencana</a:t>
            </a:r>
            <a:r>
              <a:rPr sz="3200" spc="-8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Back</a:t>
            </a:r>
            <a:r>
              <a:rPr sz="3200" spc="-6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Check</a:t>
            </a:r>
            <a:r>
              <a:rPr sz="3200" spc="-6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Penyambungan</a:t>
            </a:r>
            <a:r>
              <a:rPr sz="3200" spc="-8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Subsidi</a:t>
            </a:r>
            <a:endParaRPr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946" y="4147311"/>
            <a:ext cx="11786235" cy="2169160"/>
          </a:xfrm>
          <a:custGeom>
            <a:avLst/>
            <a:gdLst/>
            <a:ahLst/>
            <a:cxnLst/>
            <a:rect l="l" t="t" r="r" b="b"/>
            <a:pathLst>
              <a:path w="11786235" h="2169160">
                <a:moveTo>
                  <a:pt x="11424666" y="0"/>
                </a:moveTo>
                <a:lnTo>
                  <a:pt x="361467" y="0"/>
                </a:lnTo>
                <a:lnTo>
                  <a:pt x="312418" y="3299"/>
                </a:lnTo>
                <a:lnTo>
                  <a:pt x="265375" y="12909"/>
                </a:lnTo>
                <a:lnTo>
                  <a:pt x="220768" y="28400"/>
                </a:lnTo>
                <a:lnTo>
                  <a:pt x="179028" y="49341"/>
                </a:lnTo>
                <a:lnTo>
                  <a:pt x="140586" y="75303"/>
                </a:lnTo>
                <a:lnTo>
                  <a:pt x="105871" y="105854"/>
                </a:lnTo>
                <a:lnTo>
                  <a:pt x="75316" y="140564"/>
                </a:lnTo>
                <a:lnTo>
                  <a:pt x="49351" y="179004"/>
                </a:lnTo>
                <a:lnTo>
                  <a:pt x="28406" y="220741"/>
                </a:lnTo>
                <a:lnTo>
                  <a:pt x="12912" y="265347"/>
                </a:lnTo>
                <a:lnTo>
                  <a:pt x="3299" y="312391"/>
                </a:lnTo>
                <a:lnTo>
                  <a:pt x="0" y="361442"/>
                </a:lnTo>
                <a:lnTo>
                  <a:pt x="0" y="1807298"/>
                </a:lnTo>
                <a:lnTo>
                  <a:pt x="3299" y="1856347"/>
                </a:lnTo>
                <a:lnTo>
                  <a:pt x="12912" y="1903390"/>
                </a:lnTo>
                <a:lnTo>
                  <a:pt x="28406" y="1947997"/>
                </a:lnTo>
                <a:lnTo>
                  <a:pt x="49351" y="1989737"/>
                </a:lnTo>
                <a:lnTo>
                  <a:pt x="75316" y="2028180"/>
                </a:lnTo>
                <a:lnTo>
                  <a:pt x="105871" y="2062894"/>
                </a:lnTo>
                <a:lnTo>
                  <a:pt x="140586" y="2093449"/>
                </a:lnTo>
                <a:lnTo>
                  <a:pt x="179028" y="2119415"/>
                </a:lnTo>
                <a:lnTo>
                  <a:pt x="220768" y="2140360"/>
                </a:lnTo>
                <a:lnTo>
                  <a:pt x="265375" y="2155854"/>
                </a:lnTo>
                <a:lnTo>
                  <a:pt x="312418" y="2165466"/>
                </a:lnTo>
                <a:lnTo>
                  <a:pt x="361467" y="2168766"/>
                </a:lnTo>
                <a:lnTo>
                  <a:pt x="11424666" y="2168766"/>
                </a:lnTo>
                <a:lnTo>
                  <a:pt x="11473716" y="2165466"/>
                </a:lnTo>
                <a:lnTo>
                  <a:pt x="11520760" y="2155854"/>
                </a:lnTo>
                <a:lnTo>
                  <a:pt x="11565366" y="2140360"/>
                </a:lnTo>
                <a:lnTo>
                  <a:pt x="11607103" y="2119415"/>
                </a:lnTo>
                <a:lnTo>
                  <a:pt x="11645543" y="2093449"/>
                </a:lnTo>
                <a:lnTo>
                  <a:pt x="11680253" y="2062894"/>
                </a:lnTo>
                <a:lnTo>
                  <a:pt x="11710804" y="2028180"/>
                </a:lnTo>
                <a:lnTo>
                  <a:pt x="11736766" y="1989737"/>
                </a:lnTo>
                <a:lnTo>
                  <a:pt x="11757707" y="1947997"/>
                </a:lnTo>
                <a:lnTo>
                  <a:pt x="11773198" y="1903390"/>
                </a:lnTo>
                <a:lnTo>
                  <a:pt x="11782808" y="1856347"/>
                </a:lnTo>
                <a:lnTo>
                  <a:pt x="11786108" y="1807298"/>
                </a:lnTo>
                <a:lnTo>
                  <a:pt x="11786108" y="361442"/>
                </a:lnTo>
                <a:lnTo>
                  <a:pt x="11782808" y="312391"/>
                </a:lnTo>
                <a:lnTo>
                  <a:pt x="11773198" y="265347"/>
                </a:lnTo>
                <a:lnTo>
                  <a:pt x="11757707" y="220741"/>
                </a:lnTo>
                <a:lnTo>
                  <a:pt x="11736766" y="179004"/>
                </a:lnTo>
                <a:lnTo>
                  <a:pt x="11710804" y="140564"/>
                </a:lnTo>
                <a:lnTo>
                  <a:pt x="11680253" y="105854"/>
                </a:lnTo>
                <a:lnTo>
                  <a:pt x="11645543" y="75303"/>
                </a:lnTo>
                <a:lnTo>
                  <a:pt x="11607103" y="49341"/>
                </a:lnTo>
                <a:lnTo>
                  <a:pt x="11565366" y="28400"/>
                </a:lnTo>
                <a:lnTo>
                  <a:pt x="11520760" y="12909"/>
                </a:lnTo>
                <a:lnTo>
                  <a:pt x="11473716" y="3299"/>
                </a:lnTo>
                <a:lnTo>
                  <a:pt x="11424666" y="0"/>
                </a:lnTo>
                <a:close/>
              </a:path>
            </a:pathLst>
          </a:custGeom>
          <a:solidFill>
            <a:srgbClr val="D9F1D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197" rIns="0" bIns="0" rtlCol="0">
            <a:spAutoFit/>
          </a:bodyPr>
          <a:lstStyle/>
          <a:p>
            <a:pPr marL="641350">
              <a:lnSpc>
                <a:spcPct val="100000"/>
              </a:lnSpc>
              <a:spcBef>
                <a:spcPts val="105"/>
              </a:spcBef>
            </a:pPr>
            <a:r>
              <a:rPr dirty="0"/>
              <a:t>Rencana</a:t>
            </a:r>
            <a:r>
              <a:rPr spc="-65" dirty="0"/>
              <a:t> </a:t>
            </a:r>
            <a:r>
              <a:rPr i="1" dirty="0">
                <a:latin typeface="Arial"/>
                <a:cs typeface="Arial"/>
              </a:rPr>
              <a:t>Back</a:t>
            </a:r>
            <a:r>
              <a:rPr i="1" spc="-6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Check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dirty="0"/>
              <a:t>Pelanggan</a:t>
            </a:r>
            <a:r>
              <a:rPr spc="-45" dirty="0"/>
              <a:t> </a:t>
            </a:r>
            <a:r>
              <a:rPr dirty="0"/>
              <a:t>Rumah</a:t>
            </a:r>
            <a:r>
              <a:rPr spc="-55" dirty="0"/>
              <a:t> </a:t>
            </a:r>
            <a:r>
              <a:rPr spc="-10" dirty="0"/>
              <a:t>Tangga</a:t>
            </a:r>
            <a:r>
              <a:rPr spc="-45" dirty="0"/>
              <a:t> </a:t>
            </a:r>
            <a:r>
              <a:rPr spc="-10" dirty="0"/>
              <a:t>Subsidi</a:t>
            </a:r>
          </a:p>
        </p:txBody>
      </p:sp>
      <p:sp>
        <p:nvSpPr>
          <p:cNvPr id="5" name="object 5"/>
          <p:cNvSpPr/>
          <p:nvPr/>
        </p:nvSpPr>
        <p:spPr>
          <a:xfrm>
            <a:off x="202945" y="1066291"/>
            <a:ext cx="11786235" cy="1231900"/>
          </a:xfrm>
          <a:custGeom>
            <a:avLst/>
            <a:gdLst/>
            <a:ahLst/>
            <a:cxnLst/>
            <a:rect l="l" t="t" r="r" b="b"/>
            <a:pathLst>
              <a:path w="11786235" h="1231900">
                <a:moveTo>
                  <a:pt x="11580876" y="0"/>
                </a:moveTo>
                <a:lnTo>
                  <a:pt x="205244" y="0"/>
                </a:lnTo>
                <a:lnTo>
                  <a:pt x="158181" y="5423"/>
                </a:lnTo>
                <a:lnTo>
                  <a:pt x="114980" y="20873"/>
                </a:lnTo>
                <a:lnTo>
                  <a:pt x="76871" y="45116"/>
                </a:lnTo>
                <a:lnTo>
                  <a:pt x="45087" y="76919"/>
                </a:lnTo>
                <a:lnTo>
                  <a:pt x="20860" y="115049"/>
                </a:lnTo>
                <a:lnTo>
                  <a:pt x="5420" y="158273"/>
                </a:lnTo>
                <a:lnTo>
                  <a:pt x="0" y="205359"/>
                </a:lnTo>
                <a:lnTo>
                  <a:pt x="0" y="1026287"/>
                </a:lnTo>
                <a:lnTo>
                  <a:pt x="5420" y="1073325"/>
                </a:lnTo>
                <a:lnTo>
                  <a:pt x="20860" y="1116515"/>
                </a:lnTo>
                <a:lnTo>
                  <a:pt x="45087" y="1154622"/>
                </a:lnTo>
                <a:lnTo>
                  <a:pt x="76871" y="1186412"/>
                </a:lnTo>
                <a:lnTo>
                  <a:pt x="114980" y="1210648"/>
                </a:lnTo>
                <a:lnTo>
                  <a:pt x="158181" y="1226095"/>
                </a:lnTo>
                <a:lnTo>
                  <a:pt x="205244" y="1231519"/>
                </a:lnTo>
                <a:lnTo>
                  <a:pt x="11580876" y="1231519"/>
                </a:lnTo>
                <a:lnTo>
                  <a:pt x="11627914" y="1226095"/>
                </a:lnTo>
                <a:lnTo>
                  <a:pt x="11671104" y="1210648"/>
                </a:lnTo>
                <a:lnTo>
                  <a:pt x="11709211" y="1186412"/>
                </a:lnTo>
                <a:lnTo>
                  <a:pt x="11741001" y="1154622"/>
                </a:lnTo>
                <a:lnTo>
                  <a:pt x="11765237" y="1116515"/>
                </a:lnTo>
                <a:lnTo>
                  <a:pt x="11780684" y="1073325"/>
                </a:lnTo>
                <a:lnTo>
                  <a:pt x="11786108" y="1026287"/>
                </a:lnTo>
                <a:lnTo>
                  <a:pt x="11786108" y="205359"/>
                </a:lnTo>
                <a:lnTo>
                  <a:pt x="11780684" y="158273"/>
                </a:lnTo>
                <a:lnTo>
                  <a:pt x="11765237" y="115049"/>
                </a:lnTo>
                <a:lnTo>
                  <a:pt x="11741001" y="76919"/>
                </a:lnTo>
                <a:lnTo>
                  <a:pt x="11709211" y="45116"/>
                </a:lnTo>
                <a:lnTo>
                  <a:pt x="11671104" y="20873"/>
                </a:lnTo>
                <a:lnTo>
                  <a:pt x="11627914" y="5423"/>
                </a:lnTo>
                <a:lnTo>
                  <a:pt x="11580876" y="0"/>
                </a:lnTo>
                <a:close/>
              </a:path>
            </a:pathLst>
          </a:custGeom>
          <a:solidFill>
            <a:srgbClr val="D9F1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5394" y="2681732"/>
            <a:ext cx="11786235" cy="1231900"/>
          </a:xfrm>
          <a:custGeom>
            <a:avLst/>
            <a:gdLst/>
            <a:ahLst/>
            <a:cxnLst/>
            <a:rect l="l" t="t" r="r" b="b"/>
            <a:pathLst>
              <a:path w="11786235" h="1231900">
                <a:moveTo>
                  <a:pt x="11580812" y="0"/>
                </a:moveTo>
                <a:lnTo>
                  <a:pt x="205232" y="0"/>
                </a:lnTo>
                <a:lnTo>
                  <a:pt x="158173" y="5423"/>
                </a:lnTo>
                <a:lnTo>
                  <a:pt x="114975" y="20870"/>
                </a:lnTo>
                <a:lnTo>
                  <a:pt x="76869" y="45106"/>
                </a:lnTo>
                <a:lnTo>
                  <a:pt x="45086" y="76896"/>
                </a:lnTo>
                <a:lnTo>
                  <a:pt x="20859" y="115003"/>
                </a:lnTo>
                <a:lnTo>
                  <a:pt x="5420" y="158193"/>
                </a:lnTo>
                <a:lnTo>
                  <a:pt x="0" y="205231"/>
                </a:lnTo>
                <a:lnTo>
                  <a:pt x="0" y="1026159"/>
                </a:lnTo>
                <a:lnTo>
                  <a:pt x="5420" y="1073238"/>
                </a:lnTo>
                <a:lnTo>
                  <a:pt x="20859" y="1116444"/>
                </a:lnTo>
                <a:lnTo>
                  <a:pt x="45086" y="1154549"/>
                </a:lnTo>
                <a:lnTo>
                  <a:pt x="76869" y="1186325"/>
                </a:lnTo>
                <a:lnTo>
                  <a:pt x="114975" y="1210543"/>
                </a:lnTo>
                <a:lnTo>
                  <a:pt x="158173" y="1225975"/>
                </a:lnTo>
                <a:lnTo>
                  <a:pt x="205232" y="1231391"/>
                </a:lnTo>
                <a:lnTo>
                  <a:pt x="11580812" y="1231391"/>
                </a:lnTo>
                <a:lnTo>
                  <a:pt x="11627890" y="1225975"/>
                </a:lnTo>
                <a:lnTo>
                  <a:pt x="11671096" y="1210543"/>
                </a:lnTo>
                <a:lnTo>
                  <a:pt x="11709201" y="1186325"/>
                </a:lnTo>
                <a:lnTo>
                  <a:pt x="11740977" y="1154549"/>
                </a:lnTo>
                <a:lnTo>
                  <a:pt x="11765195" y="1116444"/>
                </a:lnTo>
                <a:lnTo>
                  <a:pt x="11780627" y="1073238"/>
                </a:lnTo>
                <a:lnTo>
                  <a:pt x="11786044" y="1026159"/>
                </a:lnTo>
                <a:lnTo>
                  <a:pt x="11786044" y="205231"/>
                </a:lnTo>
                <a:lnTo>
                  <a:pt x="11780627" y="158193"/>
                </a:lnTo>
                <a:lnTo>
                  <a:pt x="11765195" y="115003"/>
                </a:lnTo>
                <a:lnTo>
                  <a:pt x="11740977" y="76896"/>
                </a:lnTo>
                <a:lnTo>
                  <a:pt x="11709201" y="45106"/>
                </a:lnTo>
                <a:lnTo>
                  <a:pt x="11671096" y="20870"/>
                </a:lnTo>
                <a:lnTo>
                  <a:pt x="11627890" y="5423"/>
                </a:lnTo>
                <a:lnTo>
                  <a:pt x="11580812" y="0"/>
                </a:lnTo>
                <a:close/>
              </a:path>
            </a:pathLst>
          </a:custGeom>
          <a:solidFill>
            <a:srgbClr val="D9F1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1782" y="1166875"/>
            <a:ext cx="11540490" cy="4916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u="sng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Tujuan</a:t>
            </a:r>
            <a:r>
              <a:rPr sz="16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Back</a:t>
            </a:r>
            <a:r>
              <a:rPr sz="1600" b="1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Check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00">
              <a:latin typeface="Trebuchet MS"/>
              <a:cs typeface="Trebuchet MS"/>
            </a:endParaRPr>
          </a:p>
          <a:p>
            <a:pPr marL="12700" marR="37465" algn="just">
              <a:lnSpc>
                <a:spcPct val="100000"/>
              </a:lnSpc>
            </a:pPr>
            <a:r>
              <a:rPr sz="1600" dirty="0">
                <a:latin typeface="Trebuchet MS"/>
                <a:cs typeface="Trebuchet MS"/>
              </a:rPr>
              <a:t>Memastikan kesesuaian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antara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data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administrasi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permohonan penyambungan </a:t>
            </a:r>
            <a:r>
              <a:rPr sz="1600" dirty="0">
                <a:latin typeface="Trebuchet MS"/>
                <a:cs typeface="Trebuchet MS"/>
              </a:rPr>
              <a:t>(di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AP2T)</a:t>
            </a:r>
            <a:r>
              <a:rPr sz="1600" dirty="0">
                <a:latin typeface="Trebuchet MS"/>
                <a:cs typeface="Trebuchet MS"/>
              </a:rPr>
              <a:t> dengan </a:t>
            </a:r>
            <a:r>
              <a:rPr sz="1600" b="1" dirty="0">
                <a:latin typeface="Trebuchet MS"/>
                <a:cs typeface="Trebuchet MS"/>
              </a:rPr>
              <a:t>kondisi aktual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di </a:t>
            </a:r>
            <a:r>
              <a:rPr sz="1600" b="1" spc="-10" dirty="0">
                <a:latin typeface="Trebuchet MS"/>
                <a:cs typeface="Trebuchet MS"/>
              </a:rPr>
              <a:t>lapangan</a:t>
            </a:r>
            <a:r>
              <a:rPr sz="1600" spc="-10" dirty="0">
                <a:latin typeface="Trebuchet MS"/>
                <a:cs typeface="Trebuchet MS"/>
              </a:rPr>
              <a:t>, guna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menjamin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akurasi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dan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60" dirty="0">
                <a:latin typeface="Trebuchet MS"/>
                <a:cs typeface="Trebuchet MS"/>
              </a:rPr>
              <a:t>ketepatan</a:t>
            </a:r>
            <a:r>
              <a:rPr sz="1600" spc="-11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data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pelanggan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subsidi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data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PLN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dengan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kondisi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1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lapangan.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600">
              <a:latin typeface="Trebuchet MS"/>
              <a:cs typeface="Trebuchet MS"/>
            </a:endParaRPr>
          </a:p>
          <a:p>
            <a:pPr marL="45085" algn="just">
              <a:lnSpc>
                <a:spcPct val="100000"/>
              </a:lnSpc>
              <a:spcBef>
                <a:spcPts val="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Ruang</a:t>
            </a:r>
            <a:r>
              <a:rPr sz="1600" b="1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Lingkup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00">
              <a:latin typeface="Trebuchet MS"/>
              <a:cs typeface="Trebuchet MS"/>
            </a:endParaRPr>
          </a:p>
          <a:p>
            <a:pPr marL="45085" marR="5080" algn="just">
              <a:lnSpc>
                <a:spcPct val="100000"/>
              </a:lnSpc>
            </a:pPr>
            <a:r>
              <a:rPr sz="1600" dirty="0">
                <a:latin typeface="Trebuchet MS"/>
                <a:cs typeface="Trebuchet MS"/>
              </a:rPr>
              <a:t>Back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check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dilakukan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terhadap </a:t>
            </a:r>
            <a:r>
              <a:rPr sz="1600" dirty="0">
                <a:latin typeface="Trebuchet MS"/>
                <a:cs typeface="Trebuchet MS"/>
              </a:rPr>
              <a:t>seluruh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permohonan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penyambungan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baru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dan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perubahan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daya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untuk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pelanggan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rumah</a:t>
            </a:r>
            <a:r>
              <a:rPr sz="1600" b="1" spc="-15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tangga </a:t>
            </a:r>
            <a:r>
              <a:rPr sz="1600" b="1" dirty="0">
                <a:latin typeface="Trebuchet MS"/>
                <a:cs typeface="Trebuchet MS"/>
              </a:rPr>
              <a:t>subsidi</a:t>
            </a:r>
            <a:r>
              <a:rPr sz="1600" b="1" spc="-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yang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telah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dinyatakan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selesai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penyambungan oleh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unit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pelaksana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setelah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acuan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data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untuk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permohonan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rumah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tangga </a:t>
            </a:r>
            <a:r>
              <a:rPr sz="1600" dirty="0">
                <a:latin typeface="Trebuchet MS"/>
                <a:cs typeface="Trebuchet MS"/>
              </a:rPr>
              <a:t>subsidi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diimplementasi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sistem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PLN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(10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Oktober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2025).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5"/>
              </a:spcBef>
            </a:pPr>
            <a:endParaRPr sz="1600">
              <a:latin typeface="Trebuchet MS"/>
              <a:cs typeface="Trebuchet MS"/>
            </a:endParaRPr>
          </a:p>
          <a:p>
            <a:pPr marL="58419" algn="just">
              <a:lnSpc>
                <a:spcPct val="100000"/>
              </a:lnSpc>
            </a:pPr>
            <a:r>
              <a:rPr sz="16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Metode</a:t>
            </a:r>
            <a:r>
              <a:rPr sz="1600" b="1" u="sng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dan</a:t>
            </a:r>
            <a:r>
              <a:rPr sz="1600" b="1" u="sng" spc="-11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6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Aspek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00">
              <a:latin typeface="Trebuchet MS"/>
              <a:cs typeface="Trebuchet MS"/>
            </a:endParaRPr>
          </a:p>
          <a:p>
            <a:pPr marL="40132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01320" algn="l"/>
              </a:tabLst>
            </a:pPr>
            <a:r>
              <a:rPr sz="1600" spc="-35" dirty="0">
                <a:latin typeface="Trebuchet MS"/>
                <a:cs typeface="Trebuchet MS"/>
              </a:rPr>
              <a:t>Penentuan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Sampel</a:t>
            </a:r>
            <a:r>
              <a:rPr sz="1600" spc="-11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Pelanggan</a:t>
            </a:r>
            <a:endParaRPr sz="1600">
              <a:latin typeface="Trebuchet MS"/>
              <a:cs typeface="Trebuchet MS"/>
            </a:endParaRPr>
          </a:p>
          <a:p>
            <a:pPr marL="401320" indent="-342900">
              <a:lnSpc>
                <a:spcPct val="100000"/>
              </a:lnSpc>
              <a:buAutoNum type="arabicPeriod"/>
              <a:tabLst>
                <a:tab pos="401320" algn="l"/>
              </a:tabLst>
            </a:pPr>
            <a:r>
              <a:rPr sz="1600" spc="-25" dirty="0">
                <a:latin typeface="Trebuchet MS"/>
                <a:cs typeface="Trebuchet MS"/>
              </a:rPr>
              <a:t>Pemeriksaan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65" dirty="0">
                <a:latin typeface="Trebuchet MS"/>
                <a:cs typeface="Trebuchet MS"/>
              </a:rPr>
              <a:t>ke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lapangan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menggunakan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55" dirty="0">
                <a:latin typeface="Trebuchet MS"/>
                <a:cs typeface="Trebuchet MS"/>
              </a:rPr>
              <a:t>form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i="1" dirty="0">
                <a:latin typeface="Trebuchet MS"/>
                <a:cs typeface="Trebuchet MS"/>
              </a:rPr>
              <a:t>back</a:t>
            </a:r>
            <a:r>
              <a:rPr sz="1600" i="1" spc="-100" dirty="0">
                <a:latin typeface="Trebuchet MS"/>
                <a:cs typeface="Trebuchet MS"/>
              </a:rPr>
              <a:t> </a:t>
            </a:r>
            <a:r>
              <a:rPr sz="1600" i="1" spc="-10" dirty="0">
                <a:latin typeface="Trebuchet MS"/>
                <a:cs typeface="Trebuchet MS"/>
              </a:rPr>
              <a:t>check</a:t>
            </a:r>
            <a:r>
              <a:rPr sz="1600" spc="-10" dirty="0">
                <a:latin typeface="Trebuchet MS"/>
                <a:cs typeface="Trebuchet MS"/>
              </a:rPr>
              <a:t>,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dengan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aspek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yang</a:t>
            </a:r>
            <a:r>
              <a:rPr sz="1600" spc="-11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5" dirty="0">
                <a:latin typeface="Trebuchet MS"/>
                <a:cs typeface="Trebuchet MS"/>
              </a:rPr>
              <a:t>verifikasi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:</a:t>
            </a:r>
            <a:endParaRPr sz="1600">
              <a:latin typeface="Trebuchet MS"/>
              <a:cs typeface="Trebuchet MS"/>
            </a:endParaRPr>
          </a:p>
          <a:p>
            <a:pPr marL="915035" lvl="1" indent="-286385">
              <a:lnSpc>
                <a:spcPct val="100000"/>
              </a:lnSpc>
              <a:buFont typeface="Arial MT"/>
              <a:buChar char="•"/>
              <a:tabLst>
                <a:tab pos="915035" algn="l"/>
              </a:tabLst>
            </a:pPr>
            <a:r>
              <a:rPr sz="1600" dirty="0">
                <a:latin typeface="Trebuchet MS"/>
                <a:cs typeface="Trebuchet MS"/>
              </a:rPr>
              <a:t>Kesesuaian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Nama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dana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NIK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data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PLn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dengan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KTP</a:t>
            </a:r>
            <a:r>
              <a:rPr sz="1600" spc="-12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pelanggan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lapangan</a:t>
            </a:r>
            <a:endParaRPr sz="1600">
              <a:latin typeface="Trebuchet MS"/>
              <a:cs typeface="Trebuchet MS"/>
            </a:endParaRPr>
          </a:p>
          <a:p>
            <a:pPr marL="915035" lvl="1" indent="-286385">
              <a:lnSpc>
                <a:spcPct val="100000"/>
              </a:lnSpc>
              <a:buFont typeface="Arial MT"/>
              <a:buChar char="•"/>
              <a:tabLst>
                <a:tab pos="915035" algn="l"/>
              </a:tabLst>
            </a:pPr>
            <a:r>
              <a:rPr sz="1600" dirty="0">
                <a:latin typeface="Trebuchet MS"/>
                <a:cs typeface="Trebuchet MS"/>
              </a:rPr>
              <a:t>Kesesuaian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Nomor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KK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data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PLN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dengan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no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KK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lapangan</a:t>
            </a:r>
            <a:endParaRPr sz="1600">
              <a:latin typeface="Trebuchet MS"/>
              <a:cs typeface="Trebuchet MS"/>
            </a:endParaRPr>
          </a:p>
          <a:p>
            <a:pPr marL="401320" indent="-342900">
              <a:lnSpc>
                <a:spcPct val="100000"/>
              </a:lnSpc>
              <a:buAutoNum type="arabicPeriod"/>
              <a:tabLst>
                <a:tab pos="401320" algn="l"/>
              </a:tabLst>
            </a:pPr>
            <a:r>
              <a:rPr sz="1600" spc="-35" dirty="0">
                <a:latin typeface="Trebuchet MS"/>
                <a:cs typeface="Trebuchet MS"/>
              </a:rPr>
              <a:t>Pelaporan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Hasil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i="1" dirty="0">
                <a:latin typeface="Trebuchet MS"/>
                <a:cs typeface="Trebuchet MS"/>
              </a:rPr>
              <a:t>Back</a:t>
            </a:r>
            <a:r>
              <a:rPr sz="1600" i="1" spc="-80" dirty="0">
                <a:latin typeface="Trebuchet MS"/>
                <a:cs typeface="Trebuchet MS"/>
              </a:rPr>
              <a:t> </a:t>
            </a:r>
            <a:r>
              <a:rPr sz="1600" i="1" spc="-20" dirty="0">
                <a:latin typeface="Trebuchet MS"/>
                <a:cs typeface="Trebuchet MS"/>
              </a:rPr>
              <a:t>Check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1152" y="1105598"/>
            <a:ext cx="6932041" cy="453518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10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0" name="object 5">
            <a:extLst>
              <a:ext uri="{FF2B5EF4-FFF2-40B4-BE49-F238E27FC236}">
                <a16:creationId xmlns:a16="http://schemas.microsoft.com/office/drawing/2014/main" id="{AE6B9586-B198-4F05-A680-C76EA619A2E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4200" y="1606146"/>
            <a:ext cx="6932041" cy="45351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925" y="2683510"/>
            <a:ext cx="93110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Rekapitulasi</a:t>
            </a:r>
            <a:r>
              <a:rPr sz="3200" spc="-8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6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Pencapaian</a:t>
            </a:r>
            <a:r>
              <a:rPr sz="3200" spc="-7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NIK/NPWP</a:t>
            </a:r>
            <a:r>
              <a:rPr sz="3200" spc="-11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Invalid</a:t>
            </a:r>
            <a:endParaRPr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197" rIns="0" bIns="0" rtlCol="0">
            <a:spAutoFit/>
          </a:bodyPr>
          <a:lstStyle/>
          <a:p>
            <a:pPr marL="1841500">
              <a:lnSpc>
                <a:spcPct val="100000"/>
              </a:lnSpc>
              <a:spcBef>
                <a:spcPts val="105"/>
              </a:spcBef>
            </a:pPr>
            <a:r>
              <a:rPr dirty="0"/>
              <a:t>Rekapitulasi</a:t>
            </a:r>
            <a:r>
              <a:rPr spc="-55" dirty="0"/>
              <a:t> </a:t>
            </a:r>
            <a:r>
              <a:rPr dirty="0"/>
              <a:t>Update</a:t>
            </a:r>
            <a:r>
              <a:rPr spc="-25" dirty="0"/>
              <a:t> </a:t>
            </a:r>
            <a:r>
              <a:rPr dirty="0"/>
              <a:t>Data</a:t>
            </a:r>
            <a:r>
              <a:rPr spc="-40" dirty="0"/>
              <a:t> </a:t>
            </a:r>
            <a:r>
              <a:rPr spc="-10" dirty="0"/>
              <a:t>Pelanggan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427" y="820292"/>
            <a:ext cx="11695430" cy="87185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275"/>
              </a:spcBef>
            </a:pPr>
            <a:r>
              <a:rPr sz="1500" spc="-25" dirty="0">
                <a:latin typeface="Trebuchet MS"/>
                <a:cs typeface="Trebuchet MS"/>
              </a:rPr>
              <a:t>Rekapitulasi</a:t>
            </a:r>
            <a:r>
              <a:rPr sz="1500" spc="-90" dirty="0">
                <a:latin typeface="Trebuchet MS"/>
                <a:cs typeface="Trebuchet MS"/>
              </a:rPr>
              <a:t> </a:t>
            </a:r>
            <a:r>
              <a:rPr sz="1500" spc="-30" dirty="0">
                <a:latin typeface="Trebuchet MS"/>
                <a:cs typeface="Trebuchet MS"/>
              </a:rPr>
              <a:t>update</a:t>
            </a:r>
            <a:r>
              <a:rPr sz="1500" spc="-8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progress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NIK/NPWP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invalid</a:t>
            </a:r>
            <a:r>
              <a:rPr sz="1500" spc="-50" dirty="0">
                <a:latin typeface="Trebuchet MS"/>
                <a:cs typeface="Trebuchet MS"/>
              </a:rPr>
              <a:t> per </a:t>
            </a:r>
            <a:r>
              <a:rPr sz="1500" spc="-35" dirty="0">
                <a:latin typeface="Trebuchet MS"/>
                <a:cs typeface="Trebuchet MS"/>
              </a:rPr>
              <a:t>tanggal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3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November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2025.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Dari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1,12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100" dirty="0">
                <a:latin typeface="Trebuchet MS"/>
                <a:cs typeface="Trebuchet MS"/>
              </a:rPr>
              <a:t>juta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data</a:t>
            </a:r>
            <a:r>
              <a:rPr sz="1500" spc="-6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pelanggan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-85" dirty="0">
                <a:latin typeface="Trebuchet MS"/>
                <a:cs typeface="Trebuchet MS"/>
              </a:rPr>
              <a:t>tarif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subsidi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yang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NIK/NPWP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nya </a:t>
            </a:r>
            <a:r>
              <a:rPr sz="1500" dirty="0">
                <a:latin typeface="Trebuchet MS"/>
                <a:cs typeface="Trebuchet MS"/>
              </a:rPr>
              <a:t>masih</a:t>
            </a:r>
            <a:r>
              <a:rPr sz="1500" spc="-90" dirty="0">
                <a:latin typeface="Trebuchet MS"/>
                <a:cs typeface="Trebuchet MS"/>
              </a:rPr>
              <a:t> </a:t>
            </a:r>
            <a:r>
              <a:rPr sz="1500" spc="-45" dirty="0">
                <a:latin typeface="Trebuchet MS"/>
                <a:cs typeface="Trebuchet MS"/>
              </a:rPr>
              <a:t>invalid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45" dirty="0">
                <a:latin typeface="Trebuchet MS"/>
                <a:cs typeface="Trebuchet MS"/>
              </a:rPr>
              <a:t>diketahui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sebanyak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1,07 </a:t>
            </a:r>
            <a:r>
              <a:rPr sz="1500" spc="-105" dirty="0">
                <a:latin typeface="Trebuchet MS"/>
                <a:cs typeface="Trebuchet MS"/>
              </a:rPr>
              <a:t>juta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pelanggan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45" dirty="0">
                <a:latin typeface="Trebuchet MS"/>
                <a:cs typeface="Trebuchet MS"/>
              </a:rPr>
              <a:t>atau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95,85%</a:t>
            </a:r>
            <a:r>
              <a:rPr sz="1500" spc="-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sudah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berhasil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30" dirty="0">
                <a:latin typeface="Trebuchet MS"/>
                <a:cs typeface="Trebuchet MS"/>
              </a:rPr>
              <a:t>dilakukan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35" dirty="0">
                <a:latin typeface="Trebuchet MS"/>
                <a:cs typeface="Trebuchet MS"/>
              </a:rPr>
              <a:t>update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NIK/NPWP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di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data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PLN,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10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ribu</a:t>
            </a:r>
            <a:r>
              <a:rPr sz="1500" spc="-45" dirty="0">
                <a:latin typeface="Trebuchet MS"/>
                <a:cs typeface="Trebuchet MS"/>
              </a:rPr>
              <a:t> atau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0,9% </a:t>
            </a:r>
            <a:r>
              <a:rPr sz="1500" dirty="0">
                <a:latin typeface="Trebuchet MS"/>
                <a:cs typeface="Trebuchet MS"/>
              </a:rPr>
              <a:t>pelanggan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belum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update,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15,93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ribu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atau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1,4%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pelanggan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terkendala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pendataan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di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lapangan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(Rumah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Kosong/tutup,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Pelanggan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tidak </a:t>
            </a:r>
            <a:r>
              <a:rPr sz="1500" spc="-45" dirty="0">
                <a:latin typeface="Trebuchet MS"/>
                <a:cs typeface="Trebuchet MS"/>
              </a:rPr>
              <a:t>ditemukan,</a:t>
            </a:r>
            <a:r>
              <a:rPr sz="1500" spc="-120" dirty="0">
                <a:latin typeface="Trebuchet MS"/>
                <a:cs typeface="Trebuchet MS"/>
              </a:rPr>
              <a:t> </a:t>
            </a:r>
            <a:r>
              <a:rPr sz="1500" spc="-30" dirty="0">
                <a:latin typeface="Trebuchet MS"/>
                <a:cs typeface="Trebuchet MS"/>
              </a:rPr>
              <a:t>Pelanggan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tidak</a:t>
            </a:r>
            <a:r>
              <a:rPr sz="1500" spc="-8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bersedia</a:t>
            </a:r>
            <a:r>
              <a:rPr sz="1500" spc="-125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didata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dan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NIK</a:t>
            </a:r>
            <a:r>
              <a:rPr sz="1500" spc="-90" dirty="0">
                <a:latin typeface="Trebuchet MS"/>
                <a:cs typeface="Trebuchet MS"/>
              </a:rPr>
              <a:t> </a:t>
            </a:r>
            <a:r>
              <a:rPr sz="1500" spc="-30" dirty="0">
                <a:latin typeface="Trebuchet MS"/>
                <a:cs typeface="Trebuchet MS"/>
              </a:rPr>
              <a:t>anomali)</a:t>
            </a:r>
            <a:r>
              <a:rPr sz="1500" spc="-10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dan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spc="-35" dirty="0">
                <a:latin typeface="Trebuchet MS"/>
                <a:cs typeface="Trebuchet MS"/>
              </a:rPr>
              <a:t>20,5</a:t>
            </a:r>
            <a:r>
              <a:rPr sz="1500" spc="-125" dirty="0">
                <a:latin typeface="Trebuchet MS"/>
                <a:cs typeface="Trebuchet MS"/>
              </a:rPr>
              <a:t> </a:t>
            </a:r>
            <a:r>
              <a:rPr sz="1500" spc="-45" dirty="0">
                <a:latin typeface="Trebuchet MS"/>
                <a:cs typeface="Trebuchet MS"/>
              </a:rPr>
              <a:t>ribu</a:t>
            </a:r>
            <a:r>
              <a:rPr sz="1500" spc="-100" dirty="0">
                <a:latin typeface="Trebuchet MS"/>
                <a:cs typeface="Trebuchet MS"/>
              </a:rPr>
              <a:t> </a:t>
            </a:r>
            <a:r>
              <a:rPr sz="1500" spc="-40" dirty="0">
                <a:latin typeface="Trebuchet MS"/>
                <a:cs typeface="Trebuchet MS"/>
              </a:rPr>
              <a:t>atau</a:t>
            </a:r>
            <a:r>
              <a:rPr sz="1500" spc="-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1,83%</a:t>
            </a:r>
            <a:r>
              <a:rPr sz="1500" spc="-12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pelanggan</a:t>
            </a:r>
            <a:r>
              <a:rPr sz="1500" spc="-114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telah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berhenti</a:t>
            </a:r>
            <a:r>
              <a:rPr sz="1500" spc="-110" dirty="0">
                <a:latin typeface="Trebuchet MS"/>
                <a:cs typeface="Trebuchet MS"/>
              </a:rPr>
              <a:t> </a:t>
            </a:r>
            <a:r>
              <a:rPr sz="1500" spc="-45" dirty="0">
                <a:latin typeface="Trebuchet MS"/>
                <a:cs typeface="Trebuchet MS"/>
              </a:rPr>
              <a:t>menjadi</a:t>
            </a:r>
            <a:r>
              <a:rPr sz="1500" spc="-9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pelanggan</a:t>
            </a:r>
            <a:r>
              <a:rPr sz="1500" spc="-12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PLN.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3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12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30CA7F-7385-255F-0808-3D6AC844C91A}"/>
              </a:ext>
            </a:extLst>
          </p:cNvPr>
          <p:cNvGrpSpPr/>
          <p:nvPr/>
        </p:nvGrpSpPr>
        <p:grpSpPr>
          <a:xfrm>
            <a:off x="0" y="1720341"/>
            <a:ext cx="12192000" cy="718059"/>
            <a:chOff x="0" y="1720341"/>
            <a:chExt cx="12192000" cy="71805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EEA051F-5FDA-EBAE-F0F5-405E82245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7397"/>
            <a:stretch>
              <a:fillRect/>
            </a:stretch>
          </p:blipFill>
          <p:spPr>
            <a:xfrm>
              <a:off x="0" y="1720341"/>
              <a:ext cx="12192000" cy="56565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56E024-E8D3-6114-3C7E-60B71BB1F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6045" b="29583"/>
            <a:stretch>
              <a:fillRect/>
            </a:stretch>
          </p:blipFill>
          <p:spPr>
            <a:xfrm>
              <a:off x="0" y="2242185"/>
              <a:ext cx="12192000" cy="19621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EA36DDD-B5DC-670D-F797-B729D7B4E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2471674"/>
            <a:ext cx="7543800" cy="4199382"/>
          </a:xfrm>
          <a:prstGeom prst="rect">
            <a:avLst/>
          </a:prstGeom>
        </p:spPr>
      </p:pic>
      <p:pic>
        <p:nvPicPr>
          <p:cNvPr id="13" name="object 5">
            <a:extLst>
              <a:ext uri="{FF2B5EF4-FFF2-40B4-BE49-F238E27FC236}">
                <a16:creationId xmlns:a16="http://schemas.microsoft.com/office/drawing/2014/main" id="{6542B97A-B75E-4259-1C2D-0B7E69B5B27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24200" y="1606146"/>
            <a:ext cx="6932041" cy="45351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3533" y="2683510"/>
            <a:ext cx="79648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Rekapitulasi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6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Pencapaian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NIK</a:t>
            </a:r>
            <a:r>
              <a:rPr sz="3200" spc="-5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Ganda</a:t>
            </a:r>
            <a:endParaRPr sz="3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1757" y="252806"/>
            <a:ext cx="4431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Rekapitulasi</a:t>
            </a:r>
            <a:r>
              <a:rPr spc="-55" dirty="0"/>
              <a:t> </a:t>
            </a:r>
            <a:r>
              <a:rPr dirty="0"/>
              <a:t>Update</a:t>
            </a:r>
            <a:r>
              <a:rPr spc="-25" dirty="0"/>
              <a:t> </a:t>
            </a:r>
            <a:r>
              <a:rPr dirty="0"/>
              <a:t>Data</a:t>
            </a:r>
            <a:r>
              <a:rPr spc="-40" dirty="0"/>
              <a:t> </a:t>
            </a:r>
            <a:r>
              <a:rPr spc="-10" dirty="0"/>
              <a:t>Pelanggan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427" y="735329"/>
            <a:ext cx="11692890" cy="8540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ts val="1540"/>
              </a:lnSpc>
              <a:spcBef>
                <a:spcPts val="459"/>
              </a:spcBef>
            </a:pPr>
            <a:r>
              <a:rPr sz="1600" spc="-30" dirty="0">
                <a:latin typeface="Trebuchet MS"/>
                <a:cs typeface="Trebuchet MS"/>
              </a:rPr>
              <a:t>Rekapitulasi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update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progress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NIK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Ganda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65" dirty="0">
                <a:latin typeface="Trebuchet MS"/>
                <a:cs typeface="Trebuchet MS"/>
              </a:rPr>
              <a:t>per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tanggal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5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November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2025.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Dari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1,48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100" dirty="0">
                <a:latin typeface="Trebuchet MS"/>
                <a:cs typeface="Trebuchet MS"/>
              </a:rPr>
              <a:t>juta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data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pelanggan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rumah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tangga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0" dirty="0">
                <a:latin typeface="Trebuchet MS"/>
                <a:cs typeface="Trebuchet MS"/>
              </a:rPr>
              <a:t>tarif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subsidi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yang </a:t>
            </a:r>
            <a:r>
              <a:rPr sz="1600" dirty="0">
                <a:latin typeface="Trebuchet MS"/>
                <a:cs typeface="Trebuchet MS"/>
              </a:rPr>
              <a:t>NIK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Ganda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diketahui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bahwa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sebanyak</a:t>
            </a:r>
            <a:r>
              <a:rPr sz="1600" spc="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320</a:t>
            </a:r>
            <a:r>
              <a:rPr sz="1600" spc="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ribu</a:t>
            </a:r>
            <a:r>
              <a:rPr sz="1600" spc="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pelanggan</a:t>
            </a:r>
            <a:r>
              <a:rPr sz="1600" spc="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atau</a:t>
            </a:r>
            <a:r>
              <a:rPr sz="1600" spc="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21,6%</a:t>
            </a:r>
            <a:r>
              <a:rPr sz="1600" spc="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sudah</a:t>
            </a:r>
            <a:r>
              <a:rPr sz="1600" spc="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berhasil</a:t>
            </a:r>
            <a:r>
              <a:rPr sz="1600" spc="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dilakukan</a:t>
            </a:r>
            <a:r>
              <a:rPr sz="1600" spc="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pendataan,</a:t>
            </a:r>
            <a:r>
              <a:rPr sz="1600" spc="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38,1</a:t>
            </a:r>
            <a:r>
              <a:rPr sz="1600" spc="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ribu</a:t>
            </a:r>
            <a:r>
              <a:rPr sz="1600" spc="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atau</a:t>
            </a:r>
            <a:r>
              <a:rPr sz="1600" spc="60" dirty="0">
                <a:latin typeface="Trebuchet MS"/>
                <a:cs typeface="Trebuchet MS"/>
              </a:rPr>
              <a:t> </a:t>
            </a:r>
            <a:r>
              <a:rPr sz="1600" spc="35" dirty="0">
                <a:latin typeface="Trebuchet MS"/>
                <a:cs typeface="Trebuchet MS"/>
              </a:rPr>
              <a:t>2,6%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tidak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bisa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didata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karena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rumah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kosong/pelanggan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tidak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mau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didata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dan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1,12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95" dirty="0">
                <a:latin typeface="Trebuchet MS"/>
                <a:cs typeface="Trebuchet MS"/>
              </a:rPr>
              <a:t>juta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atau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75,8%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belum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dilakukan </a:t>
            </a:r>
            <a:r>
              <a:rPr sz="1600" spc="-25" dirty="0">
                <a:latin typeface="Trebuchet MS"/>
                <a:cs typeface="Trebuchet MS"/>
              </a:rPr>
              <a:t>pendataan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lapangan.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3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14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C206ED-4076-1CA4-D04F-731DDE13E59D}"/>
              </a:ext>
            </a:extLst>
          </p:cNvPr>
          <p:cNvGrpSpPr/>
          <p:nvPr/>
        </p:nvGrpSpPr>
        <p:grpSpPr>
          <a:xfrm>
            <a:off x="2438400" y="1313872"/>
            <a:ext cx="8382727" cy="615397"/>
            <a:chOff x="2590800" y="1333419"/>
            <a:chExt cx="8382727" cy="6153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ABCF5C2-4F96-F36A-5770-09531E104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90489"/>
            <a:stretch>
              <a:fillRect/>
            </a:stretch>
          </p:blipFill>
          <p:spPr>
            <a:xfrm>
              <a:off x="2590800" y="1333419"/>
              <a:ext cx="8382727" cy="4829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D32FCC-62EB-B20D-ABE5-C810FF638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4233" b="31903"/>
            <a:stretch>
              <a:fillRect/>
            </a:stretch>
          </p:blipFill>
          <p:spPr>
            <a:xfrm>
              <a:off x="2590800" y="1752600"/>
              <a:ext cx="8382727" cy="196216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968F253-F696-AB19-986F-FC953F847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426" y="2016704"/>
            <a:ext cx="11913251" cy="3774496"/>
          </a:xfrm>
          <a:prstGeom prst="rect">
            <a:avLst/>
          </a:prstGeom>
        </p:spPr>
      </p:pic>
      <p:pic>
        <p:nvPicPr>
          <p:cNvPr id="13" name="object 5">
            <a:extLst>
              <a:ext uri="{FF2B5EF4-FFF2-40B4-BE49-F238E27FC236}">
                <a16:creationId xmlns:a16="http://schemas.microsoft.com/office/drawing/2014/main" id="{245D254F-0D30-C7FE-31EF-44EC7904ED5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24200" y="1606146"/>
            <a:ext cx="6932041" cy="45351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1294" y="2683510"/>
            <a:ext cx="57188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Rekapitulasi</a:t>
            </a:r>
            <a:r>
              <a:rPr sz="3200" spc="-4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1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Desil</a:t>
            </a:r>
            <a:r>
              <a:rPr sz="3200" spc="-2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Blank</a:t>
            </a:r>
            <a:endParaRPr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1757" y="252806"/>
            <a:ext cx="4431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Rekapitulasi</a:t>
            </a:r>
            <a:r>
              <a:rPr spc="-55" dirty="0"/>
              <a:t> </a:t>
            </a:r>
            <a:r>
              <a:rPr dirty="0"/>
              <a:t>Update</a:t>
            </a:r>
            <a:r>
              <a:rPr spc="-25" dirty="0"/>
              <a:t> </a:t>
            </a:r>
            <a:r>
              <a:rPr dirty="0"/>
              <a:t>Data</a:t>
            </a:r>
            <a:r>
              <a:rPr spc="-40" dirty="0"/>
              <a:t> </a:t>
            </a:r>
            <a:r>
              <a:rPr spc="-10" dirty="0"/>
              <a:t>Pelanggan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427" y="753617"/>
            <a:ext cx="11694160" cy="114681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85"/>
              </a:spcBef>
            </a:pPr>
            <a:r>
              <a:rPr sz="1600" spc="-25" dirty="0">
                <a:latin typeface="Trebuchet MS"/>
                <a:cs typeface="Trebuchet MS"/>
              </a:rPr>
              <a:t>Rekapitulasi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data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rumah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tangga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desil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blank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atau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tidak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ditemukan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di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DTSEN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20" dirty="0">
                <a:latin typeface="Trebuchet MS"/>
                <a:cs typeface="Trebuchet MS"/>
              </a:rPr>
              <a:t>sesuai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DIL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bulan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80" dirty="0">
                <a:latin typeface="Trebuchet MS"/>
                <a:cs typeface="Trebuchet MS"/>
              </a:rPr>
              <a:t>Juni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2025.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Dari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85,5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80" dirty="0">
                <a:latin typeface="Trebuchet MS"/>
                <a:cs typeface="Trebuchet MS"/>
              </a:rPr>
              <a:t>juta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data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rumah</a:t>
            </a:r>
            <a:r>
              <a:rPr sz="1600" spc="21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tangga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bulan</a:t>
            </a:r>
            <a:r>
              <a:rPr sz="1600" spc="204" dirty="0">
                <a:latin typeface="Trebuchet MS"/>
                <a:cs typeface="Trebuchet MS"/>
              </a:rPr>
              <a:t> </a:t>
            </a:r>
            <a:r>
              <a:rPr sz="1600" spc="-75" dirty="0">
                <a:latin typeface="Trebuchet MS"/>
                <a:cs typeface="Trebuchet MS"/>
              </a:rPr>
              <a:t>Juni</a:t>
            </a:r>
            <a:r>
              <a:rPr sz="1600" spc="2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2025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diketahui</a:t>
            </a:r>
            <a:r>
              <a:rPr sz="1600" spc="21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dari</a:t>
            </a:r>
            <a:r>
              <a:rPr sz="1600" spc="229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hasil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pemadanan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oleh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Badan</a:t>
            </a:r>
            <a:r>
              <a:rPr sz="1600" spc="204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Pusat</a:t>
            </a:r>
            <a:r>
              <a:rPr sz="1600" spc="21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Statistik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(BPS)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sebanyak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22,5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spc="-85" dirty="0">
                <a:latin typeface="Trebuchet MS"/>
                <a:cs typeface="Trebuchet MS"/>
              </a:rPr>
              <a:t>juta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tidak</a:t>
            </a:r>
            <a:r>
              <a:rPr sz="1600" spc="2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ditemukan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di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DTSEN.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Pemdanan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dengan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DTSEN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dilakukan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berdasarkan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NIK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Pelanggan.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Namun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untuk</a:t>
            </a:r>
            <a:r>
              <a:rPr sz="1600" spc="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menemukan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data </a:t>
            </a:r>
            <a:r>
              <a:rPr sz="1600" spc="-20" dirty="0">
                <a:latin typeface="Trebuchet MS"/>
                <a:cs typeface="Trebuchet MS"/>
              </a:rPr>
              <a:t>pelanggan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dengan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desil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blank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dilakukan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pemdanan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kembali </a:t>
            </a:r>
            <a:r>
              <a:rPr sz="1600" spc="-15" dirty="0">
                <a:latin typeface="Trebuchet MS"/>
                <a:cs typeface="Trebuchet MS"/>
              </a:rPr>
              <a:t>dengan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Dukcapil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40" dirty="0">
                <a:latin typeface="Trebuchet MS"/>
                <a:cs typeface="Trebuchet MS"/>
              </a:rPr>
              <a:t>,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dimana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dari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hasil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pemadanan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diketahui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17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90" dirty="0">
                <a:latin typeface="Trebuchet MS"/>
                <a:cs typeface="Trebuchet MS"/>
              </a:rPr>
              <a:t>Juta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pelanggan</a:t>
            </a:r>
            <a:r>
              <a:rPr sz="1600" spc="-13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NIK</a:t>
            </a:r>
            <a:r>
              <a:rPr sz="1600" spc="-1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dan</a:t>
            </a:r>
            <a:r>
              <a:rPr sz="1600" spc="-150" dirty="0">
                <a:latin typeface="Trebuchet MS"/>
                <a:cs typeface="Trebuchet MS"/>
              </a:rPr>
              <a:t> </a:t>
            </a:r>
            <a:r>
              <a:rPr sz="1600" spc="30" dirty="0">
                <a:latin typeface="Trebuchet MS"/>
                <a:cs typeface="Trebuchet MS"/>
              </a:rPr>
              <a:t>Nama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nya</a:t>
            </a:r>
            <a:r>
              <a:rPr sz="1600" spc="-14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tidak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padan</a:t>
            </a:r>
            <a:r>
              <a:rPr sz="1600" spc="-15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dengan</a:t>
            </a:r>
            <a:r>
              <a:rPr sz="1600" spc="-1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Dukcapil</a:t>
            </a:r>
            <a:r>
              <a:rPr sz="1600" spc="-15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(kemiripan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nama</a:t>
            </a:r>
            <a:r>
              <a:rPr sz="1600" spc="-15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dengan</a:t>
            </a:r>
            <a:r>
              <a:rPr sz="1600" spc="-12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data</a:t>
            </a:r>
            <a:r>
              <a:rPr sz="1600" spc="-16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dukcapil</a:t>
            </a:r>
            <a:r>
              <a:rPr sz="1600" spc="-15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&lt;</a:t>
            </a:r>
            <a:r>
              <a:rPr sz="1600" spc="-160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50%.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4200" y="1606146"/>
            <a:ext cx="6932041" cy="4535182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310919"/>
              </p:ext>
            </p:extLst>
          </p:nvPr>
        </p:nvGraphicFramePr>
        <p:xfrm>
          <a:off x="609600" y="1958975"/>
          <a:ext cx="4725668" cy="4746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3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73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KODE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UNIT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marL="13335" marR="1206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1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UNIT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JUMLAH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PELANGGAN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DESIL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BLANK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9389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ACEH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211,084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SUMATERA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UTARA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1,094,256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SUMATERA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BARAT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326,333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S2JB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807,922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BANGKA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BELITUNG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76,902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LAMPUNG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596,790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RIAU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KEPRI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575,481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BARAT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347,955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SELATAN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TENGAH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538,579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TIMUR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396,442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SULUTTENGGO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427,329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SULSELRABAR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677,511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MALUKU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MALUKU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UTARA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134,549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PAPUA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PAPUA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BARAT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66,411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NUSA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TENGGARA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TIMUR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149,400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NUSA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TENGGARA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BARAT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328,538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TIMUR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3,727,439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TENGAH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DIY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3,612,224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BARAT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4,966,908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JAKARTA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RAYA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1,617,149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BALI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232,847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BANTEN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1,601,333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9865">
                <a:tc gridSpan="2">
                  <a:txBody>
                    <a:bodyPr/>
                    <a:lstStyle/>
                    <a:p>
                      <a:pPr marL="3175" marR="1206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TOTAL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22,513,382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16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9CDAB6-A3D9-A68C-D02D-5AE2C3979770}"/>
              </a:ext>
            </a:extLst>
          </p:cNvPr>
          <p:cNvSpPr/>
          <p:nvPr/>
        </p:nvSpPr>
        <p:spPr>
          <a:xfrm>
            <a:off x="561108" y="5151580"/>
            <a:ext cx="4801868" cy="2286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3B3DB732-4EC5-F269-EAF1-0A84073B8268}"/>
              </a:ext>
            </a:extLst>
          </p:cNvPr>
          <p:cNvSpPr/>
          <p:nvPr/>
        </p:nvSpPr>
        <p:spPr>
          <a:xfrm>
            <a:off x="7162800" y="2069769"/>
            <a:ext cx="4651628" cy="3372818"/>
          </a:xfrm>
          <a:prstGeom prst="flowChartDocumen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pendataan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bertahap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sesuai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petunjuk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diberikan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PLN Pusat (by order </a:t>
            </a:r>
            <a:r>
              <a:rPr lang="en-US" dirty="0" err="1">
                <a:solidFill>
                  <a:schemeClr val="tx1"/>
                </a:solidFill>
              </a:rPr>
              <a:t>Kementrian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terkait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solidFill>
                  <a:schemeClr val="tx1"/>
                </a:solidFill>
              </a:rPr>
              <a:t>Pendataan</a:t>
            </a:r>
            <a:r>
              <a:rPr lang="en-US" dirty="0">
                <a:solidFill>
                  <a:schemeClr val="tx1"/>
                </a:solidFill>
              </a:rPr>
              <a:t> NIK Ganda yang </a:t>
            </a:r>
            <a:r>
              <a:rPr lang="en-US" dirty="0" err="1">
                <a:solidFill>
                  <a:schemeClr val="tx1"/>
                </a:solidFill>
              </a:rPr>
              <a:t>kemudian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diupdate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Pendataan</a:t>
            </a:r>
            <a:r>
              <a:rPr lang="en-US" dirty="0">
                <a:solidFill>
                  <a:schemeClr val="tx1"/>
                </a:solidFill>
              </a:rPr>
              <a:t> NIK by Name- by Address </a:t>
            </a:r>
            <a:r>
              <a:rPr lang="en-US" dirty="0" err="1">
                <a:solidFill>
                  <a:schemeClr val="tx1"/>
                </a:solidFill>
              </a:rPr>
              <a:t>sudah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termasuk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sebagian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total data </a:t>
            </a:r>
            <a:r>
              <a:rPr lang="en-US" dirty="0" err="1">
                <a:solidFill>
                  <a:schemeClr val="tx1"/>
                </a:solidFill>
              </a:rPr>
              <a:t>tersebut</a:t>
            </a:r>
            <a:endParaRPr lang="en-ID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E83E25-4BF0-8811-750F-BF748EE3F512}"/>
              </a:ext>
            </a:extLst>
          </p:cNvPr>
          <p:cNvCxnSpPr/>
          <p:nvPr/>
        </p:nvCxnSpPr>
        <p:spPr>
          <a:xfrm flipV="1">
            <a:off x="5486400" y="3886200"/>
            <a:ext cx="1447800" cy="1265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0045" y="2683510"/>
            <a:ext cx="73920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16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Alamat</a:t>
            </a:r>
            <a:r>
              <a:rPr sz="3200" spc="-3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dan</a:t>
            </a:r>
            <a:r>
              <a:rPr sz="3200" spc="-4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Wilayah</a:t>
            </a:r>
            <a:r>
              <a:rPr sz="3200" spc="-17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Administrasi</a:t>
            </a:r>
            <a:endParaRPr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48000" y="1703917"/>
            <a:ext cx="2324100" cy="42113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5080" indent="-228600">
              <a:lnSpc>
                <a:spcPts val="1300"/>
              </a:lnSpc>
              <a:spcBef>
                <a:spcPts val="260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spc="-40" dirty="0">
                <a:latin typeface="Trebuchet MS"/>
                <a:cs typeface="Trebuchet MS"/>
              </a:rPr>
              <a:t>Terhadap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kelengkapan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Wilayah Administrasi</a:t>
            </a:r>
            <a:r>
              <a:rPr sz="1200" b="1" spc="-100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yang</a:t>
            </a:r>
            <a:r>
              <a:rPr sz="1200" b="1" spc="-85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masih </a:t>
            </a:r>
            <a:r>
              <a:rPr sz="1200" b="1" spc="-10" dirty="0">
                <a:latin typeface="Trebuchet MS"/>
                <a:cs typeface="Trebuchet MS"/>
              </a:rPr>
              <a:t>Kosong</a:t>
            </a:r>
            <a:r>
              <a:rPr sz="1200" spc="-10" dirty="0">
                <a:latin typeface="Trebuchet MS"/>
                <a:cs typeface="Trebuchet MS"/>
              </a:rPr>
              <a:t>,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telah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dilakukan pendekatan:</a:t>
            </a:r>
            <a:endParaRPr sz="1200" dirty="0">
              <a:latin typeface="Trebuchet MS"/>
              <a:cs typeface="Trebuchet MS"/>
            </a:endParaRPr>
          </a:p>
          <a:p>
            <a:pPr marL="355600" marR="128270" indent="-342900">
              <a:lnSpc>
                <a:spcPct val="90000"/>
              </a:lnSpc>
              <a:spcBef>
                <a:spcPts val="965"/>
              </a:spcBef>
              <a:buAutoNum type="arabicPeriod"/>
              <a:tabLst>
                <a:tab pos="355600" algn="l"/>
              </a:tabLst>
            </a:pPr>
            <a:r>
              <a:rPr sz="1200" spc="-20" dirty="0">
                <a:latin typeface="Trebuchet MS"/>
                <a:cs typeface="Trebuchet MS"/>
              </a:rPr>
              <a:t>Dari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yang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ada, </a:t>
            </a:r>
            <a:r>
              <a:rPr sz="1200" spc="-30" dirty="0">
                <a:latin typeface="Trebuchet MS"/>
                <a:cs typeface="Trebuchet MS"/>
              </a:rPr>
              <a:t>selanjutnya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didapatkan </a:t>
            </a:r>
            <a:r>
              <a:rPr sz="1200" b="1" spc="-20" dirty="0">
                <a:latin typeface="Trebuchet MS"/>
                <a:cs typeface="Trebuchet MS"/>
              </a:rPr>
              <a:t>informasi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Wil</a:t>
            </a:r>
            <a:r>
              <a:rPr sz="1200" b="1" spc="-7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Administrasi </a:t>
            </a:r>
            <a:r>
              <a:rPr sz="1200" spc="-55" dirty="0">
                <a:latin typeface="Trebuchet MS"/>
                <a:cs typeface="Trebuchet MS"/>
              </a:rPr>
              <a:t>(Prov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s.d.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Kelurahan) </a:t>
            </a:r>
            <a:r>
              <a:rPr sz="1200" spc="-20" dirty="0">
                <a:latin typeface="Trebuchet MS"/>
                <a:cs typeface="Trebuchet MS"/>
              </a:rPr>
              <a:t>dari </a:t>
            </a:r>
            <a:r>
              <a:rPr sz="1200" spc="-10" dirty="0">
                <a:latin typeface="Trebuchet MS"/>
                <a:cs typeface="Trebuchet MS"/>
              </a:rPr>
              <a:t>geopasial.</a:t>
            </a:r>
            <a:endParaRPr sz="1200" dirty="0">
              <a:latin typeface="Trebuchet MS"/>
              <a:cs typeface="Trebuchet MS"/>
            </a:endParaRPr>
          </a:p>
          <a:p>
            <a:pPr marL="355600" marR="21590" indent="-342900">
              <a:lnSpc>
                <a:spcPct val="90000"/>
              </a:lnSpc>
              <a:spcBef>
                <a:spcPts val="1005"/>
              </a:spcBef>
              <a:buAutoNum type="arabicPeriod"/>
              <a:tabLst>
                <a:tab pos="355600" algn="l"/>
              </a:tabLst>
            </a:pPr>
            <a:r>
              <a:rPr sz="1200" spc="-20" dirty="0">
                <a:latin typeface="Trebuchet MS"/>
                <a:cs typeface="Trebuchet MS"/>
              </a:rPr>
              <a:t>Dari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butir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1,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DIV</a:t>
            </a:r>
            <a:r>
              <a:rPr sz="1200" b="1" spc="-85" dirty="0">
                <a:latin typeface="Trebuchet MS"/>
                <a:cs typeface="Trebuchet MS"/>
              </a:rPr>
              <a:t> </a:t>
            </a:r>
            <a:r>
              <a:rPr sz="1200" b="1" spc="60" dirty="0">
                <a:latin typeface="Trebuchet MS"/>
                <a:cs typeface="Trebuchet MS"/>
              </a:rPr>
              <a:t>CES</a:t>
            </a:r>
            <a:r>
              <a:rPr sz="1200" b="1" spc="-7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telah </a:t>
            </a:r>
            <a:r>
              <a:rPr sz="1200" b="1" spc="-20" dirty="0">
                <a:latin typeface="Trebuchet MS"/>
                <a:cs typeface="Trebuchet MS"/>
              </a:rPr>
              <a:t>melakukan</a:t>
            </a:r>
            <a:r>
              <a:rPr sz="1200" b="1" spc="-40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pembaruan</a:t>
            </a:r>
            <a:r>
              <a:rPr sz="1200" b="1" spc="-70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data </a:t>
            </a:r>
            <a:r>
              <a:rPr sz="1200" b="1" dirty="0">
                <a:latin typeface="Trebuchet MS"/>
                <a:cs typeface="Trebuchet MS"/>
              </a:rPr>
              <a:t>pada</a:t>
            </a:r>
            <a:r>
              <a:rPr sz="1200" b="1" spc="-9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DIL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secara</a:t>
            </a:r>
            <a:r>
              <a:rPr sz="1200" b="1" spc="-9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Kolektif </a:t>
            </a:r>
            <a:r>
              <a:rPr sz="1200" spc="-10" dirty="0">
                <a:latin typeface="Trebuchet MS"/>
                <a:cs typeface="Trebuchet MS"/>
              </a:rPr>
              <a:t>secara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bertahap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dengan Kondisi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Pemda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PBJTL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sama </a:t>
            </a:r>
            <a:r>
              <a:rPr sz="1200" spc="-10" dirty="0">
                <a:latin typeface="Trebuchet MS"/>
                <a:cs typeface="Trebuchet MS"/>
              </a:rPr>
              <a:t>dengan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Kab/Kota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Wil </a:t>
            </a:r>
            <a:r>
              <a:rPr sz="1200" spc="-10" dirty="0">
                <a:latin typeface="Trebuchet MS"/>
                <a:cs typeface="Trebuchet MS"/>
              </a:rPr>
              <a:t>Administrasi</a:t>
            </a:r>
            <a:endParaRPr sz="1200" dirty="0">
              <a:latin typeface="Trebuchet MS"/>
              <a:cs typeface="Trebuchet MS"/>
            </a:endParaRPr>
          </a:p>
          <a:p>
            <a:pPr marL="355600" marR="52069" indent="-342900">
              <a:lnSpc>
                <a:spcPct val="90000"/>
              </a:lnSpc>
              <a:spcBef>
                <a:spcPts val="994"/>
              </a:spcBef>
              <a:buAutoNum type="arabicPeriod"/>
              <a:tabLst>
                <a:tab pos="355600" algn="l"/>
              </a:tabLst>
            </a:pPr>
            <a:r>
              <a:rPr sz="1200" spc="-10" dirty="0">
                <a:latin typeface="Trebuchet MS"/>
                <a:cs typeface="Trebuchet MS"/>
              </a:rPr>
              <a:t>Kondisi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lain,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terdapat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Pemda </a:t>
            </a:r>
            <a:r>
              <a:rPr sz="1200" b="1" spc="-95" dirty="0">
                <a:latin typeface="Trebuchet MS"/>
                <a:cs typeface="Trebuchet MS"/>
              </a:rPr>
              <a:t>PBJT-</a:t>
            </a:r>
            <a:r>
              <a:rPr sz="1200" b="1" spc="-100" dirty="0">
                <a:latin typeface="Trebuchet MS"/>
                <a:cs typeface="Trebuchet MS"/>
              </a:rPr>
              <a:t>TL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beda</a:t>
            </a:r>
            <a:r>
              <a:rPr sz="1200" b="1" spc="-10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dengan </a:t>
            </a:r>
            <a:r>
              <a:rPr sz="1200" b="1" spc="-25" dirty="0">
                <a:latin typeface="Trebuchet MS"/>
                <a:cs typeface="Trebuchet MS"/>
              </a:rPr>
              <a:t>Kab/Kota</a:t>
            </a:r>
            <a:r>
              <a:rPr sz="1200" spc="-25" dirty="0">
                <a:latin typeface="Trebuchet MS"/>
                <a:cs typeface="Trebuchet MS"/>
              </a:rPr>
              <a:t>,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yang </a:t>
            </a:r>
            <a:r>
              <a:rPr sz="1200" b="1" spc="-25" dirty="0">
                <a:latin typeface="Trebuchet MS"/>
                <a:cs typeface="Trebuchet MS"/>
              </a:rPr>
              <a:t>tidak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bisa</a:t>
            </a:r>
            <a:r>
              <a:rPr sz="1200" b="1" spc="-6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didapatkan informasi</a:t>
            </a:r>
            <a:r>
              <a:rPr sz="1200" b="1" spc="-9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batas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wilayahnya, </a:t>
            </a:r>
            <a:r>
              <a:rPr sz="1200" spc="-25" dirty="0">
                <a:latin typeface="Trebuchet MS"/>
                <a:cs typeface="Trebuchet MS"/>
              </a:rPr>
              <a:t>serta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terdapat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format </a:t>
            </a:r>
            <a:r>
              <a:rPr sz="1200" b="1" spc="-35" dirty="0">
                <a:latin typeface="Trebuchet MS"/>
                <a:cs typeface="Trebuchet MS"/>
              </a:rPr>
              <a:t>koordinat</a:t>
            </a:r>
            <a:r>
              <a:rPr sz="1200" b="1" spc="-65" dirty="0">
                <a:latin typeface="Trebuchet MS"/>
                <a:cs typeface="Trebuchet MS"/>
              </a:rPr>
              <a:t> </a:t>
            </a:r>
            <a:r>
              <a:rPr sz="1200" b="1" spc="-30" dirty="0">
                <a:latin typeface="Trebuchet MS"/>
                <a:cs typeface="Trebuchet MS"/>
              </a:rPr>
              <a:t>tidak</a:t>
            </a:r>
            <a:r>
              <a:rPr sz="1200" b="1" spc="-7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valid</a:t>
            </a:r>
            <a:r>
              <a:rPr sz="1200" spc="-10" dirty="0"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777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KELENGKAPAN</a:t>
            </a:r>
            <a:r>
              <a:rPr spc="-75" dirty="0"/>
              <a:t> </a:t>
            </a:r>
            <a:r>
              <a:rPr spc="-70" dirty="0"/>
              <a:t>WILAYAH</a:t>
            </a:r>
            <a:r>
              <a:rPr spc="-95" dirty="0"/>
              <a:t> </a:t>
            </a:r>
            <a:r>
              <a:rPr dirty="0"/>
              <a:t>ADMINISTRASI</a:t>
            </a:r>
            <a:r>
              <a:rPr spc="-50" dirty="0"/>
              <a:t> </a:t>
            </a:r>
            <a:r>
              <a:rPr dirty="0"/>
              <a:t>DAN</a:t>
            </a:r>
            <a:r>
              <a:rPr spc="-30" dirty="0"/>
              <a:t> </a:t>
            </a:r>
            <a:r>
              <a:rPr spc="-10" dirty="0"/>
              <a:t>KOORDINAT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549508" y="6414147"/>
            <a:ext cx="13030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3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18</a:t>
            </a:fld>
            <a:endParaRPr sz="1200">
              <a:latin typeface="Arial MT"/>
              <a:cs typeface="Arial M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D4FBD7-787A-F03E-0997-ABCD3667A3F9}"/>
              </a:ext>
            </a:extLst>
          </p:cNvPr>
          <p:cNvGrpSpPr/>
          <p:nvPr/>
        </p:nvGrpSpPr>
        <p:grpSpPr>
          <a:xfrm>
            <a:off x="255811" y="777273"/>
            <a:ext cx="9477486" cy="757555"/>
            <a:chOff x="255811" y="777273"/>
            <a:chExt cx="9477486" cy="75755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DE28E92-CACD-982D-0B70-C9AD2CB25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8055"/>
            <a:stretch>
              <a:fillRect/>
            </a:stretch>
          </p:blipFill>
          <p:spPr>
            <a:xfrm>
              <a:off x="255811" y="777273"/>
              <a:ext cx="9474005" cy="60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5241A63-8AA1-510A-69DB-877F23116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8760" b="28232"/>
            <a:stretch>
              <a:fillRect/>
            </a:stretch>
          </p:blipFill>
          <p:spPr>
            <a:xfrm>
              <a:off x="259292" y="1382428"/>
              <a:ext cx="9474005" cy="15240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9979" y="1161409"/>
            <a:ext cx="6932041" cy="4535182"/>
          </a:xfrm>
          <a:prstGeom prst="rect">
            <a:avLst/>
          </a:prstGeom>
        </p:spPr>
      </p:pic>
      <p:sp>
        <p:nvSpPr>
          <p:cNvPr id="13" name="object 3"/>
          <p:cNvSpPr txBox="1"/>
          <p:nvPr/>
        </p:nvSpPr>
        <p:spPr>
          <a:xfrm>
            <a:off x="361951" y="1710009"/>
            <a:ext cx="2324100" cy="17533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0" marR="5080" indent="-228600">
              <a:lnSpc>
                <a:spcPct val="90100"/>
              </a:lnSpc>
              <a:spcBef>
                <a:spcPts val="240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50" dirty="0">
                <a:latin typeface="Trebuchet MS"/>
                <a:cs typeface="Trebuchet MS"/>
              </a:rPr>
              <a:t>3</a:t>
            </a:r>
            <a:r>
              <a:rPr sz="1200" b="1" spc="50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hal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yang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perlu</a:t>
            </a:r>
            <a:r>
              <a:rPr sz="1200" b="1" spc="-12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diperhatikan</a:t>
            </a:r>
            <a:r>
              <a:rPr sz="1200" spc="-10" dirty="0">
                <a:latin typeface="Trebuchet MS"/>
                <a:cs typeface="Trebuchet MS"/>
              </a:rPr>
              <a:t>, yaitu</a:t>
            </a:r>
            <a:endParaRPr sz="1200" dirty="0">
              <a:latin typeface="Trebuchet MS"/>
              <a:cs typeface="Trebuchet MS"/>
            </a:endParaRPr>
          </a:p>
          <a:p>
            <a:pPr marL="355600" marR="29845" indent="-342900">
              <a:lnSpc>
                <a:spcPts val="1300"/>
              </a:lnSpc>
              <a:spcBef>
                <a:spcPts val="1015"/>
              </a:spcBef>
              <a:buAutoNum type="arabicPeriod"/>
              <a:tabLst>
                <a:tab pos="355600" algn="l"/>
              </a:tabLst>
            </a:pPr>
            <a:r>
              <a:rPr sz="1200" spc="-10" dirty="0">
                <a:latin typeface="Trebuchet MS"/>
                <a:cs typeface="Trebuchet MS"/>
              </a:rPr>
              <a:t>Data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Pemda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PBJT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TL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berbeda </a:t>
            </a:r>
            <a:r>
              <a:rPr sz="1200" spc="-30" dirty="0">
                <a:latin typeface="Trebuchet MS"/>
                <a:cs typeface="Trebuchet MS"/>
              </a:rPr>
              <a:t>terhadap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data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Kab/Kota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(Wil </a:t>
            </a:r>
            <a:r>
              <a:rPr sz="1200" spc="-10" dirty="0">
                <a:latin typeface="Trebuchet MS"/>
                <a:cs typeface="Trebuchet MS"/>
              </a:rPr>
              <a:t>Administrasi)</a:t>
            </a:r>
            <a:endParaRPr sz="1200" dirty="0">
              <a:latin typeface="Trebuchet MS"/>
              <a:cs typeface="Trebuchet MS"/>
            </a:endParaRPr>
          </a:p>
          <a:p>
            <a:pPr marL="354965" indent="-342265">
              <a:lnSpc>
                <a:spcPts val="1370"/>
              </a:lnSpc>
              <a:spcBef>
                <a:spcPts val="835"/>
              </a:spcBef>
              <a:buAutoNum type="arabicPeriod"/>
              <a:tabLst>
                <a:tab pos="354965" algn="l"/>
              </a:tabLst>
            </a:pPr>
            <a:r>
              <a:rPr sz="1200" spc="-10" dirty="0">
                <a:latin typeface="Trebuchet MS"/>
                <a:cs typeface="Trebuchet MS"/>
              </a:rPr>
              <a:t>Data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Wil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Administrasi </a:t>
            </a:r>
            <a:r>
              <a:rPr sz="1200" b="1" spc="-10" dirty="0">
                <a:latin typeface="Trebuchet MS"/>
                <a:cs typeface="Trebuchet MS"/>
              </a:rPr>
              <a:t>kosong</a:t>
            </a:r>
            <a:endParaRPr sz="1200" dirty="0">
              <a:latin typeface="Trebuchet MS"/>
              <a:cs typeface="Trebuchet MS"/>
            </a:endParaRPr>
          </a:p>
          <a:p>
            <a:pPr marL="355600">
              <a:lnSpc>
                <a:spcPts val="1370"/>
              </a:lnSpc>
            </a:pPr>
            <a:r>
              <a:rPr sz="1200" dirty="0">
                <a:latin typeface="Trebuchet MS"/>
                <a:cs typeface="Trebuchet MS"/>
              </a:rPr>
              <a:t>namun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Koordinat </a:t>
            </a:r>
            <a:r>
              <a:rPr sz="1200" spc="-10" dirty="0">
                <a:latin typeface="Trebuchet MS"/>
                <a:cs typeface="Trebuchet MS"/>
              </a:rPr>
              <a:t>terisi</a:t>
            </a:r>
            <a:endParaRPr sz="1200" dirty="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855"/>
              </a:spcBef>
              <a:buAutoNum type="arabicPeriod" startAt="3"/>
              <a:tabLst>
                <a:tab pos="354965" algn="l"/>
              </a:tabLst>
            </a:pPr>
            <a:r>
              <a:rPr sz="1200" b="1" spc="-35" dirty="0">
                <a:latin typeface="Trebuchet MS"/>
                <a:cs typeface="Trebuchet MS"/>
              </a:rPr>
              <a:t>Koordinat</a:t>
            </a:r>
            <a:r>
              <a:rPr sz="1200" b="1" spc="-30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Null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6095999" y="1703917"/>
            <a:ext cx="2306955" cy="34778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215265" indent="-228600">
              <a:lnSpc>
                <a:spcPts val="1300"/>
              </a:lnSpc>
              <a:spcBef>
                <a:spcPts val="260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spc="-10" dirty="0">
                <a:latin typeface="Trebuchet MS"/>
                <a:cs typeface="Trebuchet MS"/>
              </a:rPr>
              <a:t>Sehingga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pada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Kelengkapan </a:t>
            </a:r>
            <a:r>
              <a:rPr sz="1200" spc="-15" dirty="0">
                <a:latin typeface="Trebuchet MS"/>
                <a:cs typeface="Trebuchet MS"/>
              </a:rPr>
              <a:t>Wilayah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Administrasi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dan </a:t>
            </a:r>
            <a:r>
              <a:rPr sz="1200" spc="-45" dirty="0">
                <a:latin typeface="Trebuchet MS"/>
                <a:cs typeface="Trebuchet MS"/>
              </a:rPr>
              <a:t>Koordinat,</a:t>
            </a:r>
            <a:r>
              <a:rPr sz="1200" spc="-30" dirty="0">
                <a:latin typeface="Trebuchet MS"/>
                <a:cs typeface="Trebuchet MS"/>
              </a:rPr>
              <a:t> perlu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perhatian terhadap:</a:t>
            </a:r>
            <a:endParaRPr sz="1200" dirty="0">
              <a:latin typeface="Trebuchet MS"/>
              <a:cs typeface="Trebuchet MS"/>
            </a:endParaRPr>
          </a:p>
          <a:p>
            <a:pPr marL="241300" marR="415290" indent="-228600">
              <a:lnSpc>
                <a:spcPts val="1300"/>
              </a:lnSpc>
              <a:spcBef>
                <a:spcPts val="980"/>
              </a:spcBef>
              <a:buAutoNum type="arabicPeriod"/>
              <a:tabLst>
                <a:tab pos="241300" algn="l"/>
              </a:tabLst>
            </a:pPr>
            <a:r>
              <a:rPr sz="1200" spc="-10" dirty="0">
                <a:latin typeface="Trebuchet MS"/>
                <a:cs typeface="Trebuchet MS"/>
              </a:rPr>
              <a:t>Pemda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95" dirty="0">
                <a:latin typeface="Trebuchet MS"/>
                <a:cs typeface="Trebuchet MS"/>
              </a:rPr>
              <a:t>PBJT-</a:t>
            </a:r>
            <a:r>
              <a:rPr sz="1200" spc="-80" dirty="0">
                <a:latin typeface="Trebuchet MS"/>
                <a:cs typeface="Trebuchet MS"/>
              </a:rPr>
              <a:t>TL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berberda </a:t>
            </a:r>
            <a:r>
              <a:rPr sz="1200" spc="-10" dirty="0">
                <a:latin typeface="Trebuchet MS"/>
                <a:cs typeface="Trebuchet MS"/>
              </a:rPr>
              <a:t>dengan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Kab/Kota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Wil </a:t>
            </a:r>
            <a:r>
              <a:rPr sz="1200" spc="-10" dirty="0">
                <a:latin typeface="Trebuchet MS"/>
                <a:cs typeface="Trebuchet MS"/>
              </a:rPr>
              <a:t>Administrasi</a:t>
            </a:r>
            <a:endParaRPr sz="12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240665" algn="l"/>
              </a:tabLst>
            </a:pP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masih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null</a:t>
            </a:r>
            <a:endParaRPr sz="1200" dirty="0">
              <a:latin typeface="Trebuchet MS"/>
              <a:cs typeface="Trebuchet MS"/>
            </a:endParaRPr>
          </a:p>
          <a:p>
            <a:pPr marL="241300" marR="40640" indent="-228600">
              <a:lnSpc>
                <a:spcPts val="13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terisi,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namun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Lokasi pelanggan</a:t>
            </a:r>
            <a:r>
              <a:rPr sz="1200" b="1" spc="-75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berbeda</a:t>
            </a:r>
            <a:r>
              <a:rPr sz="1200" b="1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dengan Pemda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90" dirty="0">
                <a:latin typeface="Trebuchet MS"/>
                <a:cs typeface="Trebuchet MS"/>
              </a:rPr>
              <a:t>PBJT-</a:t>
            </a:r>
            <a:r>
              <a:rPr sz="1200" spc="-25" dirty="0">
                <a:latin typeface="Trebuchet MS"/>
                <a:cs typeface="Trebuchet MS"/>
              </a:rPr>
              <a:t>TL</a:t>
            </a:r>
            <a:endParaRPr sz="1200" dirty="0">
              <a:latin typeface="Trebuchet MS"/>
              <a:cs typeface="Trebuchet MS"/>
            </a:endParaRPr>
          </a:p>
          <a:p>
            <a:pPr marL="241300" marR="5080" indent="-228600">
              <a:lnSpc>
                <a:spcPts val="1300"/>
              </a:lnSpc>
              <a:spcBef>
                <a:spcPts val="985"/>
              </a:spcBef>
              <a:buAutoNum type="arabicPeriod"/>
              <a:tabLst>
                <a:tab pos="241300" algn="l"/>
              </a:tabLst>
            </a:pP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terisi,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namun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berada </a:t>
            </a:r>
            <a:r>
              <a:rPr sz="1200" b="1" spc="-25" dirty="0">
                <a:latin typeface="Trebuchet MS"/>
                <a:cs typeface="Trebuchet MS"/>
              </a:rPr>
              <a:t>diluar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batas</a:t>
            </a:r>
            <a:r>
              <a:rPr sz="1200" b="1" spc="-5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wilayah </a:t>
            </a:r>
            <a:r>
              <a:rPr sz="1200" spc="-20" dirty="0">
                <a:latin typeface="Trebuchet MS"/>
                <a:cs typeface="Trebuchet MS"/>
              </a:rPr>
              <a:t>administrasi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Indonesia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(berada </a:t>
            </a:r>
            <a:r>
              <a:rPr sz="1200" spc="-25" dirty="0">
                <a:latin typeface="Trebuchet MS"/>
                <a:cs typeface="Trebuchet MS"/>
              </a:rPr>
              <a:t>di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laut,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dsb).</a:t>
            </a:r>
            <a:endParaRPr sz="1200" dirty="0">
              <a:latin typeface="Trebuchet MS"/>
              <a:cs typeface="Trebuchet MS"/>
            </a:endParaRPr>
          </a:p>
          <a:p>
            <a:pPr marL="241300" marR="24765" indent="-228600">
              <a:lnSpc>
                <a:spcPts val="1300"/>
              </a:lnSpc>
              <a:spcBef>
                <a:spcPts val="995"/>
              </a:spcBef>
              <a:buAutoNum type="arabicPeriod"/>
              <a:tabLst>
                <a:tab pos="241300" algn="l"/>
              </a:tabLst>
            </a:pPr>
            <a:r>
              <a:rPr sz="1200" spc="-35" dirty="0">
                <a:latin typeface="Trebuchet MS"/>
                <a:cs typeface="Trebuchet MS"/>
              </a:rPr>
              <a:t>Koordinat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terisi,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namun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format </a:t>
            </a:r>
            <a:r>
              <a:rPr sz="1200" b="1" spc="-25" dirty="0">
                <a:latin typeface="Trebuchet MS"/>
                <a:cs typeface="Trebuchet MS"/>
              </a:rPr>
              <a:t>tidak</a:t>
            </a:r>
            <a:r>
              <a:rPr sz="1200" b="1" spc="-10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valid</a:t>
            </a:r>
            <a:r>
              <a:rPr sz="1200" spc="-10" dirty="0"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7C351C6D-49BB-830B-B788-3A2D6F7E1A5C}"/>
              </a:ext>
            </a:extLst>
          </p:cNvPr>
          <p:cNvSpPr txBox="1"/>
          <p:nvPr/>
        </p:nvSpPr>
        <p:spPr>
          <a:xfrm>
            <a:off x="8686800" y="1706033"/>
            <a:ext cx="2306955" cy="212365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215265" indent="-228600">
              <a:lnSpc>
                <a:spcPts val="1300"/>
              </a:lnSpc>
              <a:spcBef>
                <a:spcPts val="26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1200" spc="-10" dirty="0" err="1">
                <a:latin typeface="Trebuchet MS"/>
                <a:cs typeface="Trebuchet MS"/>
              </a:rPr>
              <a:t>Perbaikan</a:t>
            </a:r>
            <a:r>
              <a:rPr lang="en-US" sz="1200" spc="-10" dirty="0">
                <a:latin typeface="Trebuchet MS"/>
                <a:cs typeface="Trebuchet MS"/>
              </a:rPr>
              <a:t> </a:t>
            </a:r>
            <a:r>
              <a:rPr sz="1200" spc="-10" dirty="0" err="1">
                <a:latin typeface="Trebuchet MS"/>
                <a:cs typeface="Trebuchet MS"/>
              </a:rPr>
              <a:t>Kelengkapan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Wilayah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Administrasi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dan </a:t>
            </a:r>
            <a:r>
              <a:rPr sz="1200" spc="-45" dirty="0" err="1">
                <a:latin typeface="Trebuchet MS"/>
                <a:cs typeface="Trebuchet MS"/>
              </a:rPr>
              <a:t>Koordinat</a:t>
            </a:r>
            <a:r>
              <a:rPr lang="en-US" sz="1200" spc="-45" dirty="0">
                <a:latin typeface="Trebuchet MS"/>
                <a:cs typeface="Trebuchet MS"/>
              </a:rPr>
              <a:t> </a:t>
            </a:r>
            <a:r>
              <a:rPr lang="en-US" sz="1200" spc="-45" dirty="0" err="1">
                <a:latin typeface="Trebuchet MS"/>
                <a:cs typeface="Trebuchet MS"/>
              </a:rPr>
              <a:t>dapat</a:t>
            </a:r>
            <a:r>
              <a:rPr lang="en-US" sz="1200" spc="-45" dirty="0">
                <a:latin typeface="Trebuchet MS"/>
                <a:cs typeface="Trebuchet MS"/>
              </a:rPr>
              <a:t> </a:t>
            </a:r>
            <a:r>
              <a:rPr lang="en-US" sz="1200" spc="-45" dirty="0" err="1">
                <a:latin typeface="Trebuchet MS"/>
                <a:cs typeface="Trebuchet MS"/>
              </a:rPr>
              <a:t>dilakukan</a:t>
            </a:r>
            <a:r>
              <a:rPr lang="en-US" sz="1200" spc="-45" dirty="0">
                <a:latin typeface="Trebuchet MS"/>
                <a:cs typeface="Trebuchet MS"/>
              </a:rPr>
              <a:t> </a:t>
            </a:r>
            <a:r>
              <a:rPr lang="en-US" sz="1200" spc="-45" dirty="0" err="1">
                <a:latin typeface="Trebuchet MS"/>
                <a:cs typeface="Trebuchet MS"/>
              </a:rPr>
              <a:t>dengan</a:t>
            </a:r>
            <a:r>
              <a:rPr lang="en-US"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:</a:t>
            </a:r>
            <a:endParaRPr sz="1200" dirty="0">
              <a:latin typeface="Trebuchet MS"/>
              <a:cs typeface="Trebuchet MS"/>
            </a:endParaRPr>
          </a:p>
          <a:p>
            <a:pPr marL="241300" marR="415290" indent="-228600">
              <a:lnSpc>
                <a:spcPts val="1300"/>
              </a:lnSpc>
              <a:spcBef>
                <a:spcPts val="980"/>
              </a:spcBef>
              <a:buAutoNum type="arabicPeriod"/>
              <a:tabLst>
                <a:tab pos="241300" algn="l"/>
              </a:tabLst>
            </a:pPr>
            <a:r>
              <a:rPr lang="en-ID" sz="1200" spc="-10" dirty="0">
                <a:latin typeface="Trebuchet MS"/>
                <a:cs typeface="Trebuchet MS"/>
              </a:rPr>
              <a:t>Update PEMDA, KOORDINAT </a:t>
            </a:r>
            <a:r>
              <a:rPr lang="en-ID" sz="1200" spc="-10" dirty="0" err="1">
                <a:latin typeface="Trebuchet MS"/>
                <a:cs typeface="Trebuchet MS"/>
              </a:rPr>
              <a:t>melalui</a:t>
            </a:r>
            <a:r>
              <a:rPr lang="en-ID" sz="1200" spc="-10" dirty="0">
                <a:latin typeface="Trebuchet MS"/>
                <a:cs typeface="Trebuchet MS"/>
              </a:rPr>
              <a:t> Upload PDL </a:t>
            </a:r>
            <a:r>
              <a:rPr lang="en-ID" sz="1200" spc="-10" dirty="0" err="1">
                <a:latin typeface="Trebuchet MS"/>
                <a:cs typeface="Trebuchet MS"/>
              </a:rPr>
              <a:t>Kolektif</a:t>
            </a:r>
            <a:endParaRPr lang="en-ID" sz="1200" spc="-10" dirty="0">
              <a:latin typeface="Trebuchet MS"/>
              <a:cs typeface="Trebuchet MS"/>
            </a:endParaRPr>
          </a:p>
          <a:p>
            <a:pPr marL="241300" marR="415290" indent="-228600">
              <a:lnSpc>
                <a:spcPts val="1300"/>
              </a:lnSpc>
              <a:spcBef>
                <a:spcPts val="980"/>
              </a:spcBef>
              <a:buAutoNum type="arabicPeriod"/>
              <a:tabLst>
                <a:tab pos="241300" algn="l"/>
              </a:tabLst>
            </a:pPr>
            <a:r>
              <a:rPr lang="en-ID" sz="1200" spc="-10" dirty="0">
                <a:latin typeface="Trebuchet MS"/>
                <a:cs typeface="Trebuchet MS"/>
              </a:rPr>
              <a:t>Update Wilayah </a:t>
            </a:r>
            <a:r>
              <a:rPr lang="en-ID" sz="1200" spc="-10" dirty="0" err="1">
                <a:latin typeface="Trebuchet MS"/>
                <a:cs typeface="Trebuchet MS"/>
              </a:rPr>
              <a:t>Administrasi</a:t>
            </a:r>
            <a:r>
              <a:rPr lang="en-ID" sz="1200" spc="-10" dirty="0">
                <a:latin typeface="Trebuchet MS"/>
                <a:cs typeface="Trebuchet MS"/>
              </a:rPr>
              <a:t> </a:t>
            </a:r>
            <a:r>
              <a:rPr lang="en-ID" sz="1200" spc="-10" dirty="0" err="1">
                <a:latin typeface="Trebuchet MS"/>
                <a:cs typeface="Trebuchet MS"/>
              </a:rPr>
              <a:t>melalui</a:t>
            </a:r>
            <a:r>
              <a:rPr lang="en-ID" sz="1200" spc="-10" dirty="0">
                <a:latin typeface="Trebuchet MS"/>
                <a:cs typeface="Trebuchet MS"/>
              </a:rPr>
              <a:t> Upload PDL </a:t>
            </a:r>
            <a:r>
              <a:rPr lang="en-ID" sz="1200" spc="-10" dirty="0" err="1">
                <a:latin typeface="Trebuchet MS"/>
                <a:cs typeface="Trebuchet MS"/>
              </a:rPr>
              <a:t>Kolektif</a:t>
            </a:r>
            <a:r>
              <a:rPr lang="en-ID" sz="1200" spc="-10" dirty="0">
                <a:latin typeface="Trebuchet MS"/>
                <a:cs typeface="Trebuchet MS"/>
              </a:rPr>
              <a:t> </a:t>
            </a:r>
            <a:r>
              <a:rPr lang="en-ID" sz="1200" spc="-10" dirty="0" err="1">
                <a:latin typeface="Trebuchet MS"/>
                <a:cs typeface="Trebuchet MS"/>
              </a:rPr>
              <a:t>Katalog</a:t>
            </a:r>
            <a:r>
              <a:rPr lang="en-ID" sz="1200" spc="-10" dirty="0">
                <a:latin typeface="Trebuchet MS"/>
                <a:cs typeface="Trebuchet MS"/>
              </a:rPr>
              <a:t> Alamat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CD98926-BC9D-9075-DFC4-2079946F1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823" y="1590964"/>
            <a:ext cx="4918577" cy="514290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3116" rIns="0" bIns="0" rtlCol="0">
            <a:spAutoFit/>
          </a:bodyPr>
          <a:lstStyle/>
          <a:p>
            <a:pPr marL="29972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KELENGKAPAN</a:t>
            </a:r>
            <a:r>
              <a:rPr spc="-120" dirty="0"/>
              <a:t> </a:t>
            </a:r>
            <a:r>
              <a:rPr spc="-65" dirty="0"/>
              <a:t>WILAYAH</a:t>
            </a:r>
            <a:r>
              <a:rPr spc="-100" dirty="0"/>
              <a:t> </a:t>
            </a:r>
            <a:r>
              <a:rPr dirty="0"/>
              <a:t>ADMINISTRASI</a:t>
            </a:r>
            <a:r>
              <a:rPr spc="-70" dirty="0"/>
              <a:t> </a:t>
            </a:r>
            <a:r>
              <a:rPr dirty="0"/>
              <a:t>DAN</a:t>
            </a:r>
            <a:r>
              <a:rPr spc="-50" dirty="0"/>
              <a:t> </a:t>
            </a:r>
            <a:r>
              <a:rPr spc="-10" dirty="0"/>
              <a:t>KOORDINAT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549508" y="6414147"/>
            <a:ext cx="13030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4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19</a:t>
            </a:fld>
            <a:endParaRPr sz="1200">
              <a:latin typeface="Arial MT"/>
              <a:cs typeface="Arial M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5ACE43-5506-24B9-05DA-13B61C8F287F}"/>
              </a:ext>
            </a:extLst>
          </p:cNvPr>
          <p:cNvGrpSpPr/>
          <p:nvPr/>
        </p:nvGrpSpPr>
        <p:grpSpPr>
          <a:xfrm>
            <a:off x="281246" y="719585"/>
            <a:ext cx="9474005" cy="849244"/>
            <a:chOff x="281246" y="931064"/>
            <a:chExt cx="9474005" cy="8492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643CF0-D213-0599-E498-1147CE6B3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86744"/>
            <a:stretch>
              <a:fillRect/>
            </a:stretch>
          </p:blipFill>
          <p:spPr>
            <a:xfrm>
              <a:off x="281246" y="931064"/>
              <a:ext cx="9474005" cy="6715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99805AF-6FC7-7C00-CF9C-91D56E6AD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67636" b="27852"/>
            <a:stretch>
              <a:fillRect/>
            </a:stretch>
          </p:blipFill>
          <p:spPr>
            <a:xfrm>
              <a:off x="281246" y="1551708"/>
              <a:ext cx="9474005" cy="22860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29979" y="923289"/>
            <a:ext cx="6932041" cy="4535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011DB-895E-D6CF-2C1C-61DDBE87F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252" y="1594228"/>
            <a:ext cx="5922858" cy="527746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273" y="251917"/>
            <a:ext cx="1774825" cy="44315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6479" y="1048359"/>
            <a:ext cx="10686415" cy="5633085"/>
            <a:chOff x="176479" y="1048359"/>
            <a:chExt cx="10686415" cy="56330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79" y="6300927"/>
              <a:ext cx="379895" cy="3798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492" y="1571294"/>
              <a:ext cx="7658100" cy="47720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33917" y="1067409"/>
              <a:ext cx="2619375" cy="45624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29092" y="1053122"/>
              <a:ext cx="2628900" cy="4591050"/>
            </a:xfrm>
            <a:custGeom>
              <a:avLst/>
              <a:gdLst/>
              <a:ahLst/>
              <a:cxnLst/>
              <a:rect l="l" t="t" r="r" b="b"/>
              <a:pathLst>
                <a:path w="2628900" h="4591050">
                  <a:moveTo>
                    <a:pt x="0" y="4591050"/>
                  </a:moveTo>
                  <a:lnTo>
                    <a:pt x="2628900" y="4591050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459105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92773" y="2474340"/>
              <a:ext cx="2041525" cy="272415"/>
            </a:xfrm>
            <a:custGeom>
              <a:avLst/>
              <a:gdLst/>
              <a:ahLst/>
              <a:cxnLst/>
              <a:rect l="l" t="t" r="r" b="b"/>
              <a:pathLst>
                <a:path w="2041525" h="272414">
                  <a:moveTo>
                    <a:pt x="1867786" y="215256"/>
                  </a:moveTo>
                  <a:lnTo>
                    <a:pt x="1862962" y="272161"/>
                  </a:lnTo>
                  <a:lnTo>
                    <a:pt x="1999706" y="217678"/>
                  </a:lnTo>
                  <a:lnTo>
                    <a:pt x="1896364" y="217678"/>
                  </a:lnTo>
                  <a:lnTo>
                    <a:pt x="1867786" y="215256"/>
                  </a:lnTo>
                  <a:close/>
                </a:path>
                <a:path w="2041525" h="272414">
                  <a:moveTo>
                    <a:pt x="1872619" y="158234"/>
                  </a:moveTo>
                  <a:lnTo>
                    <a:pt x="1867786" y="215256"/>
                  </a:lnTo>
                  <a:lnTo>
                    <a:pt x="1896364" y="217678"/>
                  </a:lnTo>
                  <a:lnTo>
                    <a:pt x="1901190" y="160655"/>
                  </a:lnTo>
                  <a:lnTo>
                    <a:pt x="1872619" y="158234"/>
                  </a:lnTo>
                  <a:close/>
                </a:path>
                <a:path w="2041525" h="272414">
                  <a:moveTo>
                    <a:pt x="1877441" y="101346"/>
                  </a:moveTo>
                  <a:lnTo>
                    <a:pt x="1872619" y="158234"/>
                  </a:lnTo>
                  <a:lnTo>
                    <a:pt x="1901190" y="160655"/>
                  </a:lnTo>
                  <a:lnTo>
                    <a:pt x="1896364" y="217678"/>
                  </a:lnTo>
                  <a:lnTo>
                    <a:pt x="1999706" y="217678"/>
                  </a:lnTo>
                  <a:lnTo>
                    <a:pt x="2041144" y="201168"/>
                  </a:lnTo>
                  <a:lnTo>
                    <a:pt x="1877441" y="101346"/>
                  </a:lnTo>
                  <a:close/>
                </a:path>
                <a:path w="2041525" h="272414">
                  <a:moveTo>
                    <a:pt x="4825" y="0"/>
                  </a:moveTo>
                  <a:lnTo>
                    <a:pt x="0" y="57023"/>
                  </a:lnTo>
                  <a:lnTo>
                    <a:pt x="1867786" y="215256"/>
                  </a:lnTo>
                  <a:lnTo>
                    <a:pt x="1872619" y="158234"/>
                  </a:lnTo>
                  <a:lnTo>
                    <a:pt x="48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1153" y="1105598"/>
              <a:ext cx="6932041" cy="453518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230373" y="318262"/>
            <a:ext cx="81229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-50" dirty="0"/>
              <a:t> </a:t>
            </a:r>
            <a:r>
              <a:rPr dirty="0"/>
              <a:t>PEMDA</a:t>
            </a:r>
            <a:r>
              <a:rPr spc="-85" dirty="0"/>
              <a:t> </a:t>
            </a:r>
            <a:r>
              <a:rPr spc="-40" dirty="0"/>
              <a:t>PBJT-</a:t>
            </a:r>
            <a:r>
              <a:rPr dirty="0"/>
              <a:t>TL</a:t>
            </a:r>
            <a:r>
              <a:rPr spc="-75" dirty="0"/>
              <a:t> </a:t>
            </a:r>
            <a:r>
              <a:rPr spc="-20" dirty="0"/>
              <a:t>BERBEDA</a:t>
            </a:r>
            <a:r>
              <a:rPr spc="-100" dirty="0"/>
              <a:t> </a:t>
            </a:r>
            <a:r>
              <a:rPr dirty="0"/>
              <a:t>DENGAN</a:t>
            </a:r>
            <a:r>
              <a:rPr spc="-35" dirty="0"/>
              <a:t> </a:t>
            </a:r>
            <a:r>
              <a:rPr dirty="0"/>
              <a:t>WIL</a:t>
            </a:r>
            <a:r>
              <a:rPr spc="-135" dirty="0"/>
              <a:t> </a:t>
            </a:r>
            <a:r>
              <a:rPr spc="-10" dirty="0"/>
              <a:t>ADMINISTRASI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549508" y="6414147"/>
            <a:ext cx="13030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8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20</a:t>
            </a:fld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273" y="251917"/>
            <a:ext cx="1774825" cy="4431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479" y="6300927"/>
            <a:ext cx="379895" cy="379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933" rIns="0" bIns="0" rtlCol="0">
            <a:spAutoFit/>
          </a:bodyPr>
          <a:lstStyle/>
          <a:p>
            <a:pPr marL="113665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-60" dirty="0"/>
              <a:t> </a:t>
            </a:r>
            <a:r>
              <a:rPr spc="-20" dirty="0"/>
              <a:t>KOORDINAT</a:t>
            </a:r>
            <a:r>
              <a:rPr spc="-75" dirty="0"/>
              <a:t> </a:t>
            </a:r>
            <a:r>
              <a:rPr dirty="0"/>
              <a:t>DILUAR</a:t>
            </a:r>
            <a:r>
              <a:rPr spc="-50" dirty="0"/>
              <a:t> </a:t>
            </a:r>
            <a:r>
              <a:rPr spc="-65" dirty="0"/>
              <a:t>BATAS</a:t>
            </a:r>
            <a:r>
              <a:rPr spc="-55" dirty="0"/>
              <a:t> </a:t>
            </a:r>
            <a:r>
              <a:rPr spc="-10" dirty="0"/>
              <a:t>WILAYAH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80657" y="1085468"/>
            <a:ext cx="9753600" cy="5057775"/>
            <a:chOff x="280657" y="1085468"/>
            <a:chExt cx="9753600" cy="50577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657" y="1085468"/>
              <a:ext cx="7099300" cy="50573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9194" y="1404112"/>
              <a:ext cx="2495550" cy="36480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524368" y="1399413"/>
              <a:ext cx="2505075" cy="3743325"/>
            </a:xfrm>
            <a:custGeom>
              <a:avLst/>
              <a:gdLst/>
              <a:ahLst/>
              <a:cxnLst/>
              <a:rect l="l" t="t" r="r" b="b"/>
              <a:pathLst>
                <a:path w="2505075" h="3743325">
                  <a:moveTo>
                    <a:pt x="0" y="3743325"/>
                  </a:moveTo>
                  <a:lnTo>
                    <a:pt x="2505075" y="3743325"/>
                  </a:lnTo>
                  <a:lnTo>
                    <a:pt x="2505075" y="0"/>
                  </a:lnTo>
                  <a:lnTo>
                    <a:pt x="0" y="0"/>
                  </a:lnTo>
                  <a:lnTo>
                    <a:pt x="0" y="3743325"/>
                  </a:lnTo>
                  <a:close/>
                </a:path>
              </a:pathLst>
            </a:custGeom>
            <a:ln w="9525">
              <a:solidFill>
                <a:srgbClr val="4E94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09673" y="3064764"/>
              <a:ext cx="5245100" cy="370205"/>
            </a:xfrm>
            <a:custGeom>
              <a:avLst/>
              <a:gdLst/>
              <a:ahLst/>
              <a:cxnLst/>
              <a:rect l="l" t="t" r="r" b="b"/>
              <a:pathLst>
                <a:path w="5245100" h="370204">
                  <a:moveTo>
                    <a:pt x="5077968" y="198374"/>
                  </a:moveTo>
                  <a:lnTo>
                    <a:pt x="5075089" y="255483"/>
                  </a:lnTo>
                  <a:lnTo>
                    <a:pt x="5103622" y="256921"/>
                  </a:lnTo>
                  <a:lnTo>
                    <a:pt x="5100774" y="312635"/>
                  </a:lnTo>
                  <a:lnTo>
                    <a:pt x="5100701" y="314071"/>
                  </a:lnTo>
                  <a:lnTo>
                    <a:pt x="5072135" y="314071"/>
                  </a:lnTo>
                  <a:lnTo>
                    <a:pt x="5069332" y="369697"/>
                  </a:lnTo>
                  <a:lnTo>
                    <a:pt x="5195979" y="314071"/>
                  </a:lnTo>
                  <a:lnTo>
                    <a:pt x="5100701" y="314071"/>
                  </a:lnTo>
                  <a:lnTo>
                    <a:pt x="5072208" y="312635"/>
                  </a:lnTo>
                  <a:lnTo>
                    <a:pt x="5199248" y="312635"/>
                  </a:lnTo>
                  <a:lnTo>
                    <a:pt x="5244846" y="292608"/>
                  </a:lnTo>
                  <a:lnTo>
                    <a:pt x="5077968" y="198374"/>
                  </a:lnTo>
                  <a:close/>
                </a:path>
                <a:path w="5245100" h="370204">
                  <a:moveTo>
                    <a:pt x="5075089" y="255483"/>
                  </a:moveTo>
                  <a:lnTo>
                    <a:pt x="5072208" y="312635"/>
                  </a:lnTo>
                  <a:lnTo>
                    <a:pt x="5100701" y="314071"/>
                  </a:lnTo>
                  <a:lnTo>
                    <a:pt x="5103622" y="256921"/>
                  </a:lnTo>
                  <a:lnTo>
                    <a:pt x="5075089" y="255483"/>
                  </a:lnTo>
                  <a:close/>
                </a:path>
                <a:path w="5245100" h="370204">
                  <a:moveTo>
                    <a:pt x="2793" y="0"/>
                  </a:moveTo>
                  <a:lnTo>
                    <a:pt x="0" y="57023"/>
                  </a:lnTo>
                  <a:lnTo>
                    <a:pt x="5072208" y="312635"/>
                  </a:lnTo>
                  <a:lnTo>
                    <a:pt x="5075016" y="256921"/>
                  </a:lnTo>
                  <a:lnTo>
                    <a:pt x="5075089" y="255483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1153" y="1105598"/>
              <a:ext cx="6932041" cy="453518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549508" y="6414147"/>
            <a:ext cx="13030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8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fld id="{81D60167-4931-47E6-BA6A-407CBD079E47}" type="slidenum"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21</a:t>
            </a:fld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3866" y="2683510"/>
            <a:ext cx="72243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Nama</a:t>
            </a:r>
            <a:r>
              <a:rPr sz="3200" spc="-5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(Karakter/Simbol</a:t>
            </a:r>
            <a:r>
              <a:rPr sz="3200" spc="-6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Khusus)</a:t>
            </a:r>
            <a:endParaRPr sz="3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1757" y="252806"/>
            <a:ext cx="4431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Rekapitulasi</a:t>
            </a:r>
            <a:r>
              <a:rPr spc="-55" dirty="0"/>
              <a:t> </a:t>
            </a:r>
            <a:r>
              <a:rPr dirty="0"/>
              <a:t>Update</a:t>
            </a:r>
            <a:r>
              <a:rPr spc="-25" dirty="0"/>
              <a:t> </a:t>
            </a:r>
            <a:r>
              <a:rPr dirty="0"/>
              <a:t>Data</a:t>
            </a:r>
            <a:r>
              <a:rPr spc="-40" dirty="0"/>
              <a:t> </a:t>
            </a:r>
            <a:r>
              <a:rPr spc="-10" dirty="0"/>
              <a:t>Pelanggan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494237"/>
              </p:ext>
            </p:extLst>
          </p:nvPr>
        </p:nvGraphicFramePr>
        <p:xfrm>
          <a:off x="7148234" y="1828800"/>
          <a:ext cx="4886323" cy="510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6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30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200" b="1" spc="-30" dirty="0">
                          <a:latin typeface="Calibri"/>
                          <a:cs typeface="Calibri"/>
                        </a:rPr>
                        <a:t>KODE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UNIT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09FC6"/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1206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UNIT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09FC6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JUMLAH</a:t>
                      </a:r>
                      <a:r>
                        <a:rPr sz="1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PELANGGAN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09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ACEH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SUMATERA UTARA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SUMATERA BARAT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172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S2JB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BANGKA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BELITUNG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LAMPUNG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1,405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RIAU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KEPRI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286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BARAT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SELATAN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TENGAH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KALIMANTAN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TIMUR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172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SULUTTENGGO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190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SULSELRABAR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208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MALUKU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MALUKU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UTARA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PAPUA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PAPUA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BARAT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615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NUSA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TENGGARA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TIMUR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UIW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NUSA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TENGGARA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BARAT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TIMUR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1,948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TENGAH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DIY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389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JAWA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BARAT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JAKARTA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RAYA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3,726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BALI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173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UID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BANTEN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354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4470">
                <a:tc gridSpan="2">
                  <a:txBody>
                    <a:bodyPr/>
                    <a:lstStyle/>
                    <a:p>
                      <a:pPr marL="3175" marR="1206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3D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12,474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3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2677" y="4946414"/>
            <a:ext cx="87084" cy="5080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0" y="713478"/>
            <a:ext cx="11694160" cy="52489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just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latin typeface="Trebuchet MS"/>
                <a:cs typeface="Trebuchet MS"/>
              </a:rPr>
              <a:t>Rekapitulasi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Nama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Pelanggan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dengan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Karakter/Simbol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yang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tidak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sesuai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dengan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regulasi.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Karakter/Simbol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yang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tidak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sesuai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dengan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regulasi </a:t>
            </a:r>
            <a:r>
              <a:rPr sz="1400" dirty="0">
                <a:latin typeface="Trebuchet MS"/>
                <a:cs typeface="Trebuchet MS"/>
              </a:rPr>
              <a:t>menyebabkan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pelanggan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PLN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terkendala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untuk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diintegrasikan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dengan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pada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badan/intansi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lainnya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(contohnya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Bank).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Dari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hasil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pengecekan </a:t>
            </a:r>
            <a:r>
              <a:rPr sz="1400" spc="-40" dirty="0">
                <a:latin typeface="Trebuchet MS"/>
                <a:cs typeface="Trebuchet MS"/>
              </a:rPr>
              <a:t>diketahui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bahwa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sebanyak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12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ribu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nama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pelanggan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masih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mengandung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karakter/simbol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yang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tidak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sesuai.</a:t>
            </a:r>
            <a:endParaRPr sz="1400" dirty="0">
              <a:latin typeface="Trebuchet MS"/>
              <a:cs typeface="Trebuchet MS"/>
            </a:endParaRPr>
          </a:p>
          <a:p>
            <a:pPr marL="6562090" algn="just">
              <a:lnSpc>
                <a:spcPts val="1510"/>
              </a:lnSpc>
              <a:spcBef>
                <a:spcPts val="545"/>
              </a:spcBef>
            </a:pPr>
            <a:r>
              <a:rPr sz="1400" b="1" dirty="0">
                <a:latin typeface="Trebuchet MS"/>
                <a:cs typeface="Trebuchet MS"/>
              </a:rPr>
              <a:t>Karakter/Simbol</a:t>
            </a:r>
            <a:r>
              <a:rPr sz="1400" b="1" spc="50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yang</a:t>
            </a:r>
            <a:r>
              <a:rPr sz="1400" b="1" spc="55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tidak</a:t>
            </a:r>
            <a:r>
              <a:rPr sz="1400" b="1" spc="60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diperbolehkan</a:t>
            </a:r>
            <a:r>
              <a:rPr sz="1400" b="1" spc="60" dirty="0">
                <a:latin typeface="Trebuchet MS"/>
                <a:cs typeface="Trebuchet MS"/>
              </a:rPr>
              <a:t>  </a:t>
            </a:r>
            <a:r>
              <a:rPr sz="1400" b="1" spc="-20" dirty="0">
                <a:latin typeface="Trebuchet MS"/>
                <a:cs typeface="Trebuchet MS"/>
              </a:rPr>
              <a:t>pada</a:t>
            </a:r>
            <a:endParaRPr sz="1400" dirty="0">
              <a:latin typeface="Trebuchet MS"/>
              <a:cs typeface="Trebuchet MS"/>
            </a:endParaRPr>
          </a:p>
          <a:p>
            <a:pPr marL="6562090" algn="just">
              <a:lnSpc>
                <a:spcPts val="1510"/>
              </a:lnSpc>
            </a:pPr>
            <a:r>
              <a:rPr sz="1400" b="1" dirty="0">
                <a:latin typeface="Trebuchet MS"/>
                <a:cs typeface="Trebuchet MS"/>
              </a:rPr>
              <a:t>nama</a:t>
            </a:r>
            <a:r>
              <a:rPr sz="1400" b="1" spc="-8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pelanggan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50" dirty="0">
                <a:latin typeface="Trebuchet MS"/>
                <a:cs typeface="Trebuchet MS"/>
              </a:rPr>
              <a:t>: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120" dirty="0">
                <a:latin typeface="Trebuchet MS"/>
                <a:cs typeface="Trebuchet MS"/>
              </a:rPr>
              <a:t>@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-50" dirty="0">
                <a:latin typeface="Trebuchet MS"/>
                <a:cs typeface="Trebuchet MS"/>
              </a:rPr>
              <a:t>#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-50" dirty="0">
                <a:latin typeface="Trebuchet MS"/>
                <a:cs typeface="Trebuchet MS"/>
              </a:rPr>
              <a:t>$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265" dirty="0">
                <a:latin typeface="Trebuchet MS"/>
                <a:cs typeface="Trebuchet MS"/>
              </a:rPr>
              <a:t>%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5" dirty="0">
                <a:latin typeface="Trebuchet MS"/>
                <a:cs typeface="Trebuchet MS"/>
              </a:rPr>
              <a:t>C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75" dirty="0">
                <a:latin typeface="Trebuchet MS"/>
                <a:cs typeface="Trebuchet MS"/>
              </a:rPr>
              <a:t>*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-50" dirty="0">
                <a:latin typeface="Trebuchet MS"/>
                <a:cs typeface="Trebuchet MS"/>
              </a:rPr>
              <a:t>!</a:t>
            </a:r>
            <a:endParaRPr sz="1400" dirty="0">
              <a:latin typeface="Trebuchet MS"/>
              <a:cs typeface="Trebuchet MS"/>
            </a:endParaRPr>
          </a:p>
          <a:p>
            <a:pPr marL="679069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135" dirty="0">
                <a:latin typeface="Trebuchet MS"/>
                <a:cs typeface="Trebuchet MS"/>
              </a:rPr>
              <a:t>?</a:t>
            </a:r>
            <a:endParaRPr sz="1400" dirty="0">
              <a:latin typeface="Trebuchet MS"/>
              <a:cs typeface="Trebuchet MS"/>
            </a:endParaRPr>
          </a:p>
          <a:p>
            <a:pPr marL="6562090">
              <a:lnSpc>
                <a:spcPct val="100000"/>
              </a:lnSpc>
              <a:spcBef>
                <a:spcPts val="660"/>
              </a:spcBef>
              <a:tabLst>
                <a:tab pos="6790690" algn="l"/>
              </a:tabLst>
            </a:pPr>
            <a:r>
              <a:rPr sz="1400" spc="-50" dirty="0">
                <a:latin typeface="Arial MT"/>
                <a:cs typeface="Arial MT"/>
              </a:rPr>
              <a:t>•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50" dirty="0">
                <a:latin typeface="Trebuchet MS"/>
                <a:cs typeface="Trebuchet MS"/>
              </a:rPr>
              <a:t>+</a:t>
            </a:r>
            <a:endParaRPr sz="1400" dirty="0">
              <a:latin typeface="Trebuchet MS"/>
              <a:cs typeface="Trebuchet MS"/>
            </a:endParaRPr>
          </a:p>
          <a:p>
            <a:pPr marL="6562090">
              <a:lnSpc>
                <a:spcPct val="100000"/>
              </a:lnSpc>
              <a:spcBef>
                <a:spcPts val="665"/>
              </a:spcBef>
              <a:tabLst>
                <a:tab pos="6790690" algn="l"/>
              </a:tabLst>
            </a:pPr>
            <a:r>
              <a:rPr sz="1400" spc="-50" dirty="0">
                <a:latin typeface="Arial MT"/>
                <a:cs typeface="Arial MT"/>
              </a:rPr>
              <a:t>•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-50" dirty="0">
                <a:latin typeface="Trebuchet MS"/>
                <a:cs typeface="Trebuchet MS"/>
              </a:rPr>
              <a:t>=</a:t>
            </a:r>
            <a:endParaRPr sz="1400" dirty="0">
              <a:latin typeface="Trebuchet MS"/>
              <a:cs typeface="Trebuchet MS"/>
            </a:endParaRPr>
          </a:p>
          <a:p>
            <a:pPr marL="6562090">
              <a:lnSpc>
                <a:spcPct val="100000"/>
              </a:lnSpc>
              <a:spcBef>
                <a:spcPts val="670"/>
              </a:spcBef>
            </a:pPr>
            <a:r>
              <a:rPr sz="1400" spc="-50" dirty="0">
                <a:latin typeface="Arial MT"/>
                <a:cs typeface="Arial MT"/>
              </a:rPr>
              <a:t>•</a:t>
            </a:r>
            <a:endParaRPr sz="1400" dirty="0">
              <a:latin typeface="Arial MT"/>
              <a:cs typeface="Arial MT"/>
            </a:endParaRP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dirty="0">
                <a:latin typeface="Trebuchet MS"/>
                <a:cs typeface="Trebuchet MS"/>
              </a:rPr>
              <a:t>©</a:t>
            </a:r>
          </a:p>
          <a:p>
            <a:pPr marL="6790690" indent="-22860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-50" dirty="0">
                <a:latin typeface="Segoe UI Symbol"/>
                <a:cs typeface="Segoe UI Symbol"/>
              </a:rPr>
              <a:t>★</a:t>
            </a:r>
            <a:endParaRPr sz="1400" dirty="0">
              <a:latin typeface="Segoe UI Symbol"/>
              <a:cs typeface="Segoe UI Symbol"/>
            </a:endParaRPr>
          </a:p>
          <a:p>
            <a:pPr marL="679069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6790690" algn="l"/>
              </a:tabLst>
            </a:pPr>
            <a:r>
              <a:rPr sz="1400" spc="-50" dirty="0">
                <a:latin typeface="Segoe UI Symbol"/>
                <a:cs typeface="Segoe UI Symbol"/>
              </a:rPr>
              <a:t>☆</a:t>
            </a:r>
            <a:endParaRPr sz="1400" dirty="0">
              <a:latin typeface="Segoe UI Symbol"/>
              <a:cs typeface="Segoe UI Symbo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1976" y="278206"/>
            <a:ext cx="6932041" cy="453518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5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24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C6B34C-7E62-FFB5-596F-7E6927CBF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90" y="1545947"/>
            <a:ext cx="5531538" cy="518476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A0E9B5-4705-AB45-83D2-45CBEADFA153}"/>
              </a:ext>
            </a:extLst>
          </p:cNvPr>
          <p:cNvCxnSpPr>
            <a:cxnSpLocks/>
          </p:cNvCxnSpPr>
          <p:nvPr/>
        </p:nvCxnSpPr>
        <p:spPr>
          <a:xfrm flipH="1">
            <a:off x="5805221" y="5486400"/>
            <a:ext cx="1586179" cy="10933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6242" y="2683510"/>
            <a:ext cx="57829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Pembaharuan</a:t>
            </a:r>
            <a:r>
              <a:rPr sz="3200" spc="-5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Data</a:t>
            </a:r>
            <a:r>
              <a:rPr sz="3200" spc="-3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Daerah</a:t>
            </a:r>
            <a:r>
              <a:rPr sz="3200" spc="-30" dirty="0">
                <a:solidFill>
                  <a:srgbClr val="FFFFFF"/>
                </a:solidFill>
              </a:rPr>
              <a:t> </a:t>
            </a:r>
            <a:r>
              <a:rPr sz="3200" spc="-25" dirty="0">
                <a:solidFill>
                  <a:srgbClr val="FFFFFF"/>
                </a:solidFill>
              </a:rPr>
              <a:t>3T</a:t>
            </a:r>
            <a:endParaRPr sz="3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7876" y="308029"/>
            <a:ext cx="1357531" cy="4811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4989" y="252806"/>
            <a:ext cx="3006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Pembaharuan</a:t>
            </a:r>
            <a:r>
              <a:rPr spc="-40" dirty="0"/>
              <a:t> </a:t>
            </a:r>
            <a:r>
              <a:rPr dirty="0"/>
              <a:t>Daerah</a:t>
            </a:r>
            <a:r>
              <a:rPr spc="-40" dirty="0"/>
              <a:t> </a:t>
            </a:r>
            <a:r>
              <a:rPr spc="-25" dirty="0"/>
              <a:t>3T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427" y="758189"/>
            <a:ext cx="1169225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sz="1400" spc="-10" dirty="0">
                <a:latin typeface="Trebuchet MS"/>
                <a:cs typeface="Trebuchet MS"/>
              </a:rPr>
              <a:t>Pada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bulan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Oktober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2025,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PLN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telah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melakukan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update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daerah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3T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sesuai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surat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dari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Dirjen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Ketenagalistrikan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Kemeterian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80" dirty="0">
                <a:latin typeface="Trebuchet MS"/>
                <a:cs typeface="Trebuchet MS"/>
              </a:rPr>
              <a:t>ESDM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pada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tanggal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27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Okbtober </a:t>
            </a:r>
            <a:r>
              <a:rPr sz="1400" spc="-30" dirty="0">
                <a:latin typeface="Trebuchet MS"/>
                <a:cs typeface="Trebuchet MS"/>
              </a:rPr>
              <a:t>2025.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Sesuai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Surat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dari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DJK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Kementerian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ESDM,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jumlah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daerah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3T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yang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dijadikan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acuan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sebanyak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4.961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kelurahan/desa.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36408" y="1105598"/>
            <a:ext cx="10510520" cy="5633720"/>
            <a:chOff x="1036408" y="1105598"/>
            <a:chExt cx="10510520" cy="56337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408" y="1277202"/>
              <a:ext cx="4162044" cy="54618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0" y="1903425"/>
              <a:ext cx="5450586" cy="42094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1152" y="1105598"/>
              <a:ext cx="6932041" cy="453518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549508" y="6414147"/>
            <a:ext cx="12649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10" dirty="0">
                <a:solidFill>
                  <a:srgbClr val="0070BB"/>
                </a:solidFill>
                <a:latin typeface="Arial MT"/>
                <a:cs typeface="Arial MT"/>
                <a:hlinkClick r:id="rId6"/>
              </a:rPr>
              <a:t>www.pln.co.id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070BB"/>
                </a:solidFill>
                <a:latin typeface="Arial MT"/>
                <a:cs typeface="Arial MT"/>
              </a:rPr>
              <a:t>|</a:t>
            </a:r>
            <a:r>
              <a:rPr sz="1200" spc="110" dirty="0">
                <a:solidFill>
                  <a:srgbClr val="0070BB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0070BB"/>
                </a:solidFill>
                <a:latin typeface="Arial MT"/>
                <a:cs typeface="Arial MT"/>
              </a:rPr>
              <a:t>26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6730"/>
            <a:chOff x="0" y="0"/>
            <a:chExt cx="12192000" cy="6856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64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4777" y="161544"/>
              <a:ext cx="1401952" cy="5228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795" y="274370"/>
              <a:ext cx="1461643" cy="3009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149" y="6155791"/>
              <a:ext cx="533400" cy="533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65890" y="6508343"/>
              <a:ext cx="941908" cy="15624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31213" y="2321813"/>
            <a:ext cx="30562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35" dirty="0">
                <a:solidFill>
                  <a:srgbClr val="FFFFFF"/>
                </a:solidFill>
                <a:latin typeface="Trebuchet MS"/>
                <a:cs typeface="Trebuchet MS"/>
              </a:rPr>
              <a:t>Terima</a:t>
            </a:r>
            <a:r>
              <a:rPr sz="4400" spc="-4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spc="-80" dirty="0">
                <a:solidFill>
                  <a:srgbClr val="FFFFFF"/>
                </a:solidFill>
                <a:latin typeface="Trebuchet MS"/>
                <a:cs typeface="Trebuchet MS"/>
              </a:rPr>
              <a:t>Kasih</a:t>
            </a:r>
            <a:endParaRPr sz="4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B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2138</Words>
  <Application>Microsoft Office PowerPoint</Application>
  <PresentationFormat>Widescreen</PresentationFormat>
  <Paragraphs>348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 MT</vt:lpstr>
      <vt:lpstr>Arial</vt:lpstr>
      <vt:lpstr>Calibri</vt:lpstr>
      <vt:lpstr>Segoe UI Symbol</vt:lpstr>
      <vt:lpstr>Times New Roman</vt:lpstr>
      <vt:lpstr>Trebuchet MS</vt:lpstr>
      <vt:lpstr>Office Theme</vt:lpstr>
      <vt:lpstr>Paparan FGD terkait Kelengkapan Data Pelanggan</vt:lpstr>
      <vt:lpstr>Latar Belakang</vt:lpstr>
      <vt:lpstr>Data Tunggal Sosial Ekonomi Nasional (DTSEN)</vt:lpstr>
      <vt:lpstr>Kondisi Kebijakan</vt:lpstr>
      <vt:lpstr>Integrasi Data Layanan PBPD (Pasang Baru Perubahan Daya) Menggunakan Acuan DTSEN</vt:lpstr>
      <vt:lpstr>Gambaran Data Tunggal Sosial Ekonomi Nasional (DTSEN)</vt:lpstr>
      <vt:lpstr>Alur PBPD Permohonan Subsidi</vt:lpstr>
      <vt:lpstr>Alur Proses Permohonan PBPD (SAAT INI) – Penyesuaian dengan DTSEN</vt:lpstr>
      <vt:lpstr>Rencana Back Check Penyambungan Subsidi</vt:lpstr>
      <vt:lpstr>Rencana Back Check Pelanggan Rumah Tangga Subsidi</vt:lpstr>
      <vt:lpstr>Rekapitulasi Data Pencapaian NIK/NPWP Invalid</vt:lpstr>
      <vt:lpstr>Rekapitulasi Update Data Pelanggan</vt:lpstr>
      <vt:lpstr>Rekapitulasi Data Pencapaian NIK Ganda</vt:lpstr>
      <vt:lpstr>Rekapitulasi Update Data Pelanggan</vt:lpstr>
      <vt:lpstr>Rekapitulasi Data Desil Blank</vt:lpstr>
      <vt:lpstr>Rekapitulasi Update Data Pelanggan</vt:lpstr>
      <vt:lpstr>Data Alamat dan Wilayah Administrasi</vt:lpstr>
      <vt:lpstr>KELENGKAPAN WILAYAH ADMINISTRASI DAN KOORDINAT</vt:lpstr>
      <vt:lpstr>KELENGKAPAN WILAYAH ADMINISTRASI DAN KOORDINAT</vt:lpstr>
      <vt:lpstr>CONTOH PEMDA PBJT-TL BERBEDA DENGAN WIL ADMINISTRASI</vt:lpstr>
      <vt:lpstr>CONTOH KOORDINAT DILUAR BATAS WILAYAH</vt:lpstr>
      <vt:lpstr>Data Nama (Karakter/Simbol Khusus)</vt:lpstr>
      <vt:lpstr>Rekapitulasi Update Data Pelanggan</vt:lpstr>
      <vt:lpstr>Pembaharuan Data Daerah 3T</vt:lpstr>
      <vt:lpstr>Pembaharuan Daerah 3T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YOGI PURNAMA PUTRA</dc:creator>
  <cp:lastModifiedBy>ARIF SAHABUDIN LATIF</cp:lastModifiedBy>
  <cp:revision>2</cp:revision>
  <dcterms:created xsi:type="dcterms:W3CDTF">2025-11-11T01:31:38Z</dcterms:created>
  <dcterms:modified xsi:type="dcterms:W3CDTF">2025-11-11T06:10:25Z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2025-11-11T00:00:00Z</vt:filetime>
  </property>
  <property fmtid="{D5CDD505-2E9C-101B-9397-08002B2CF9AE}" pid="5" name="MSIP_Label_defa4170-0d19-0005-0004-bc88714345d2_ActionId">
    <vt:lpwstr>e0f92b2f-49ff-4923-89a7-6c3ae8e8d040</vt:lpwstr>
  </property>
  <property fmtid="{D5CDD505-2E9C-101B-9397-08002B2CF9AE}" pid="6" name="MSIP_Label_defa4170-0d19-0005-0004-bc88714345d2_ContentBits">
    <vt:lpwstr>0</vt:lpwstr>
  </property>
  <property fmtid="{D5CDD505-2E9C-101B-9397-08002B2CF9AE}" pid="7" name="MSIP_Label_defa4170-0d19-0005-0004-bc88714345d2_Enabled">
    <vt:lpwstr>true</vt:lpwstr>
  </property>
  <property fmtid="{D5CDD505-2E9C-101B-9397-08002B2CF9AE}" pid="8" name="MSIP_Label_defa4170-0d19-0005-0004-bc88714345d2_Method">
    <vt:lpwstr>Standard</vt:lpwstr>
  </property>
  <property fmtid="{D5CDD505-2E9C-101B-9397-08002B2CF9AE}" pid="9" name="MSIP_Label_defa4170-0d19-0005-0004-bc88714345d2_Name">
    <vt:lpwstr>defa4170-0d19-0005-0004-bc88714345d2</vt:lpwstr>
  </property>
  <property fmtid="{D5CDD505-2E9C-101B-9397-08002B2CF9AE}" pid="10" name="MSIP_Label_defa4170-0d19-0005-0004-bc88714345d2_SetDate">
    <vt:lpwstr>2024-04-22T09:49:10Z</vt:lpwstr>
  </property>
  <property fmtid="{D5CDD505-2E9C-101B-9397-08002B2CF9AE}" pid="11" name="MSIP_Label_defa4170-0d19-0005-0004-bc88714345d2_SiteId">
    <vt:lpwstr>0e48f9d7-2701-4b80-bb71-211bde24768a</vt:lpwstr>
  </property>
  <property fmtid="{D5CDD505-2E9C-101B-9397-08002B2CF9AE}" pid="12" name="Producer">
    <vt:lpwstr>Microsoft® PowerPoint® for Microsoft 365</vt:lpwstr>
  </property>
</Properties>
</file>